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3" r:id="rId6"/>
    <p:sldMasterId id="2147483721" r:id="rId7"/>
  </p:sldMasterIdLst>
  <p:notesMasterIdLst>
    <p:notesMasterId r:id="rId80"/>
  </p:notesMasterIdLst>
  <p:handoutMasterIdLst>
    <p:handoutMasterId r:id="rId81"/>
  </p:handoutMasterIdLst>
  <p:sldIdLst>
    <p:sldId id="504" r:id="rId8"/>
    <p:sldId id="493" r:id="rId9"/>
    <p:sldId id="420" r:id="rId10"/>
    <p:sldId id="419" r:id="rId11"/>
    <p:sldId id="501" r:id="rId12"/>
    <p:sldId id="422" r:id="rId13"/>
    <p:sldId id="406" r:id="rId14"/>
    <p:sldId id="418" r:id="rId15"/>
    <p:sldId id="494" r:id="rId16"/>
    <p:sldId id="466" r:id="rId17"/>
    <p:sldId id="470" r:id="rId18"/>
    <p:sldId id="471" r:id="rId19"/>
    <p:sldId id="478" r:id="rId20"/>
    <p:sldId id="480" r:id="rId21"/>
    <p:sldId id="481" r:id="rId22"/>
    <p:sldId id="482" r:id="rId23"/>
    <p:sldId id="483" r:id="rId24"/>
    <p:sldId id="496" r:id="rId25"/>
    <p:sldId id="485" r:id="rId26"/>
    <p:sldId id="484" r:id="rId27"/>
    <p:sldId id="488" r:id="rId28"/>
    <p:sldId id="489" r:id="rId29"/>
    <p:sldId id="490" r:id="rId30"/>
    <p:sldId id="491" r:id="rId31"/>
    <p:sldId id="479" r:id="rId32"/>
    <p:sldId id="427" r:id="rId33"/>
    <p:sldId id="428" r:id="rId34"/>
    <p:sldId id="499" r:id="rId35"/>
    <p:sldId id="424" r:id="rId36"/>
    <p:sldId id="502" r:id="rId37"/>
    <p:sldId id="430" r:id="rId38"/>
    <p:sldId id="429" r:id="rId39"/>
    <p:sldId id="437" r:id="rId40"/>
    <p:sldId id="438" r:id="rId41"/>
    <p:sldId id="474" r:id="rId42"/>
    <p:sldId id="472" r:id="rId43"/>
    <p:sldId id="462" r:id="rId44"/>
    <p:sldId id="475" r:id="rId45"/>
    <p:sldId id="476" r:id="rId46"/>
    <p:sldId id="464" r:id="rId47"/>
    <p:sldId id="459" r:id="rId48"/>
    <p:sldId id="498" r:id="rId49"/>
    <p:sldId id="461" r:id="rId50"/>
    <p:sldId id="452" r:id="rId51"/>
    <p:sldId id="453" r:id="rId52"/>
    <p:sldId id="477" r:id="rId53"/>
    <p:sldId id="500" r:id="rId54"/>
    <p:sldId id="510" r:id="rId55"/>
    <p:sldId id="506" r:id="rId56"/>
    <p:sldId id="259" r:id="rId57"/>
    <p:sldId id="509" r:id="rId58"/>
    <p:sldId id="260" r:id="rId59"/>
    <p:sldId id="512" r:id="rId60"/>
    <p:sldId id="273" r:id="rId61"/>
    <p:sldId id="263" r:id="rId62"/>
    <p:sldId id="508" r:id="rId63"/>
    <p:sldId id="262" r:id="rId64"/>
    <p:sldId id="261" r:id="rId65"/>
    <p:sldId id="264" r:id="rId66"/>
    <p:sldId id="511" r:id="rId67"/>
    <p:sldId id="266" r:id="rId68"/>
    <p:sldId id="265" r:id="rId69"/>
    <p:sldId id="267" r:id="rId70"/>
    <p:sldId id="513" r:id="rId71"/>
    <p:sldId id="514" r:id="rId72"/>
    <p:sldId id="268" r:id="rId73"/>
    <p:sldId id="269" r:id="rId74"/>
    <p:sldId id="515" r:id="rId75"/>
    <p:sldId id="271" r:id="rId76"/>
    <p:sldId id="270" r:id="rId77"/>
    <p:sldId id="272" r:id="rId78"/>
    <p:sldId id="385" r:id="rId7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e Praud" initials="MP" lastIdx="9" clrIdx="1">
    <p:extLst>
      <p:ext uri="{19B8F6BF-5375-455C-9EA6-DF929625EA0E}">
        <p15:presenceInfo xmlns:p15="http://schemas.microsoft.com/office/powerpoint/2012/main" userId="S-1-5-21-2491107161-43264975-2474940442-112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684"/>
    <a:srgbClr val="F6B101"/>
    <a:srgbClr val="BB136F"/>
    <a:srgbClr val="EBF02E"/>
    <a:srgbClr val="EC700A"/>
    <a:srgbClr val="F3C711"/>
    <a:srgbClr val="004494"/>
    <a:srgbClr val="0088CE"/>
    <a:srgbClr val="0F78B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5332" autoAdjust="0"/>
  </p:normalViewPr>
  <p:slideViewPr>
    <p:cSldViewPr snapToGrid="0">
      <p:cViewPr>
        <p:scale>
          <a:sx n="80" d="100"/>
          <a:sy n="80" d="100"/>
        </p:scale>
        <p:origin x="1794" y="8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80" d="100"/>
          <a:sy n="80" d="100"/>
        </p:scale>
        <p:origin x="3918" y="2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5F570-6C66-46EF-AF53-DDF734D1785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fr-FR"/>
        </a:p>
      </dgm:t>
    </dgm:pt>
    <dgm:pt modelId="{E4D5BA33-BD88-47C4-87A2-83251DBFCDC3}">
      <dgm:prSet phldrT="[Texte]" custT="1"/>
      <dgm:spPr>
        <a:solidFill>
          <a:schemeClr val="accent1">
            <a:lumMod val="75000"/>
          </a:schemeClr>
        </a:solidFill>
        <a:ln w="19050">
          <a:solidFill>
            <a:schemeClr val="bg1">
              <a:lumMod val="75000"/>
            </a:schemeClr>
          </a:solidFill>
        </a:ln>
      </dgm:spPr>
      <dgm:t>
        <a:bodyPr/>
        <a:lstStyle/>
        <a:p>
          <a:endParaRPr lang="fr-FR" sz="1800" dirty="0"/>
        </a:p>
      </dgm:t>
    </dgm:pt>
    <dgm:pt modelId="{717573D9-7F5B-47DD-AF0C-0183C2979BC2}" type="parTrans" cxnId="{4F3B9ABC-D384-4692-BD1C-85DA96060903}">
      <dgm:prSet/>
      <dgm:spPr/>
      <dgm:t>
        <a:bodyPr/>
        <a:lstStyle/>
        <a:p>
          <a:endParaRPr lang="fr-FR"/>
        </a:p>
      </dgm:t>
    </dgm:pt>
    <dgm:pt modelId="{921AE273-B618-454A-983C-4C8FFEE01324}" type="sibTrans" cxnId="{4F3B9ABC-D384-4692-BD1C-85DA96060903}">
      <dgm:prSet/>
      <dgm:spPr/>
      <dgm:t>
        <a:bodyPr/>
        <a:lstStyle/>
        <a:p>
          <a:endParaRPr lang="fr-FR"/>
        </a:p>
      </dgm:t>
    </dgm:pt>
    <dgm:pt modelId="{B00011FD-D621-467A-8891-C9FB831CA205}">
      <dgm:prSet phldrT="[Texte]" custT="1"/>
      <dgm:spPr>
        <a:solidFill>
          <a:schemeClr val="accent1">
            <a:lumMod val="75000"/>
          </a:schemeClr>
        </a:solidFill>
        <a:ln w="19050">
          <a:solidFill>
            <a:schemeClr val="bg1">
              <a:lumMod val="75000"/>
            </a:schemeClr>
          </a:solidFill>
        </a:ln>
      </dgm:spPr>
      <dgm:t>
        <a:bodyPr/>
        <a:lstStyle/>
        <a:p>
          <a:endParaRPr lang="fr-FR" sz="1800" dirty="0"/>
        </a:p>
      </dgm:t>
    </dgm:pt>
    <dgm:pt modelId="{1F0DF195-D3EB-496B-9A70-86182509EA74}" type="parTrans" cxnId="{DBEAA1A5-A467-40A4-A56C-0BA9FF95F41D}">
      <dgm:prSet/>
      <dgm:spPr/>
      <dgm:t>
        <a:bodyPr/>
        <a:lstStyle/>
        <a:p>
          <a:endParaRPr lang="fr-FR"/>
        </a:p>
      </dgm:t>
    </dgm:pt>
    <dgm:pt modelId="{26DE6F00-A5BF-40F1-ADF7-DE8B563FFCAC}" type="sibTrans" cxnId="{DBEAA1A5-A467-40A4-A56C-0BA9FF95F41D}">
      <dgm:prSet/>
      <dgm:spPr/>
      <dgm:t>
        <a:bodyPr/>
        <a:lstStyle/>
        <a:p>
          <a:endParaRPr lang="fr-FR"/>
        </a:p>
      </dgm:t>
    </dgm:pt>
    <dgm:pt modelId="{43D71CC8-4598-44BB-9B84-32560C244D93}">
      <dgm:prSet phldrT="[Texte]" custT="1"/>
      <dgm:spPr>
        <a:solidFill>
          <a:schemeClr val="accent1">
            <a:lumMod val="75000"/>
          </a:schemeClr>
        </a:solidFill>
        <a:ln w="19050">
          <a:solidFill>
            <a:schemeClr val="bg1">
              <a:lumMod val="75000"/>
            </a:schemeClr>
          </a:solidFill>
        </a:ln>
      </dgm:spPr>
      <dgm:t>
        <a:bodyPr/>
        <a:lstStyle/>
        <a:p>
          <a:endParaRPr lang="fr-FR" sz="1800" dirty="0"/>
        </a:p>
      </dgm:t>
    </dgm:pt>
    <dgm:pt modelId="{6B58D14B-CA44-4A40-A353-7A139F04FD38}" type="sibTrans" cxnId="{DA5A587C-3EB6-4D5F-8AC4-0DAF687CDE71}">
      <dgm:prSet/>
      <dgm:spPr/>
      <dgm:t>
        <a:bodyPr/>
        <a:lstStyle/>
        <a:p>
          <a:endParaRPr lang="fr-FR"/>
        </a:p>
      </dgm:t>
    </dgm:pt>
    <dgm:pt modelId="{DB968992-EBC9-492E-8F6E-9DD90855648E}" type="parTrans" cxnId="{DA5A587C-3EB6-4D5F-8AC4-0DAF687CDE71}">
      <dgm:prSet/>
      <dgm:spPr/>
      <dgm:t>
        <a:bodyPr/>
        <a:lstStyle/>
        <a:p>
          <a:endParaRPr lang="fr-FR"/>
        </a:p>
      </dgm:t>
    </dgm:pt>
    <dgm:pt modelId="{9A664F76-1AE6-4AA4-B63A-5826241ED97D}">
      <dgm:prSet phldrT="[Texte]" custT="1"/>
      <dgm:spPr>
        <a:solidFill>
          <a:schemeClr val="accent1">
            <a:lumMod val="75000"/>
          </a:schemeClr>
        </a:solidFill>
        <a:ln w="19050">
          <a:solidFill>
            <a:schemeClr val="bg1">
              <a:lumMod val="75000"/>
            </a:schemeClr>
          </a:solidFill>
        </a:ln>
      </dgm:spPr>
      <dgm:t>
        <a:bodyPr/>
        <a:lstStyle/>
        <a:p>
          <a:endParaRPr lang="fr-FR" sz="1800" dirty="0"/>
        </a:p>
      </dgm:t>
    </dgm:pt>
    <dgm:pt modelId="{19FFC46A-E7E3-4E7C-9EF8-C679BF8AA7C5}" type="sibTrans" cxnId="{2E6FF1BE-8222-4314-9344-D330DCF594C8}">
      <dgm:prSet/>
      <dgm:spPr/>
      <dgm:t>
        <a:bodyPr/>
        <a:lstStyle/>
        <a:p>
          <a:endParaRPr lang="fr-FR"/>
        </a:p>
      </dgm:t>
    </dgm:pt>
    <dgm:pt modelId="{6615265C-E1A7-41A9-8C98-119F3C5C1864}" type="parTrans" cxnId="{2E6FF1BE-8222-4314-9344-D330DCF594C8}">
      <dgm:prSet/>
      <dgm:spPr/>
      <dgm:t>
        <a:bodyPr/>
        <a:lstStyle/>
        <a:p>
          <a:endParaRPr lang="fr-FR"/>
        </a:p>
      </dgm:t>
    </dgm:pt>
    <dgm:pt modelId="{53031BC6-4418-4019-9EBE-D689720AA715}">
      <dgm:prSet phldrT="[Texte]" custT="1"/>
      <dgm:spPr>
        <a:solidFill>
          <a:schemeClr val="accent1">
            <a:lumMod val="75000"/>
          </a:schemeClr>
        </a:solidFill>
        <a:ln w="19050">
          <a:solidFill>
            <a:schemeClr val="bg1">
              <a:lumMod val="75000"/>
            </a:schemeClr>
          </a:solidFill>
        </a:ln>
      </dgm:spPr>
      <dgm:t>
        <a:bodyPr/>
        <a:lstStyle/>
        <a:p>
          <a:endParaRPr lang="fr-FR" sz="1600" b="0" i="1" dirty="0"/>
        </a:p>
      </dgm:t>
    </dgm:pt>
    <dgm:pt modelId="{19494927-1831-494A-BA9A-72F112B98274}" type="sibTrans" cxnId="{4B49FEE7-9E4D-49D4-AAED-18A1B7D9C0E9}">
      <dgm:prSet/>
      <dgm:spPr/>
      <dgm:t>
        <a:bodyPr/>
        <a:lstStyle/>
        <a:p>
          <a:endParaRPr lang="fr-FR"/>
        </a:p>
      </dgm:t>
    </dgm:pt>
    <dgm:pt modelId="{3EB95DE6-8B1A-47DB-A758-757800202F0C}" type="parTrans" cxnId="{4B49FEE7-9E4D-49D4-AAED-18A1B7D9C0E9}">
      <dgm:prSet/>
      <dgm:spPr/>
      <dgm:t>
        <a:bodyPr/>
        <a:lstStyle/>
        <a:p>
          <a:endParaRPr lang="fr-FR"/>
        </a:p>
      </dgm:t>
    </dgm:pt>
    <dgm:pt modelId="{416D8D56-9E58-4A7C-8A58-EC70BA2FD495}">
      <dgm:prSet phldrT="[Texte]" custT="1"/>
      <dgm:spPr>
        <a:solidFill>
          <a:schemeClr val="accent1">
            <a:lumMod val="75000"/>
          </a:schemeClr>
        </a:solidFill>
        <a:ln w="19050">
          <a:solidFill>
            <a:schemeClr val="bg1">
              <a:lumMod val="75000"/>
            </a:schemeClr>
          </a:solidFill>
        </a:ln>
      </dgm:spPr>
      <dgm:t>
        <a:bodyPr/>
        <a:lstStyle/>
        <a:p>
          <a:endParaRPr lang="fr-FR" sz="1800" dirty="0"/>
        </a:p>
      </dgm:t>
    </dgm:pt>
    <dgm:pt modelId="{5738F7B9-420A-4B1B-9C3D-EE770EB98C82}" type="sibTrans" cxnId="{1CFF3DC2-96D7-4114-B521-23EE35C2C38D}">
      <dgm:prSet/>
      <dgm:spPr/>
      <dgm:t>
        <a:bodyPr/>
        <a:lstStyle/>
        <a:p>
          <a:endParaRPr lang="fr-FR"/>
        </a:p>
      </dgm:t>
    </dgm:pt>
    <dgm:pt modelId="{FF26DC31-F369-4178-AAE9-C82B8D71B83B}" type="parTrans" cxnId="{1CFF3DC2-96D7-4114-B521-23EE35C2C38D}">
      <dgm:prSet/>
      <dgm:spPr/>
      <dgm:t>
        <a:bodyPr/>
        <a:lstStyle/>
        <a:p>
          <a:endParaRPr lang="fr-FR"/>
        </a:p>
      </dgm:t>
    </dgm:pt>
    <dgm:pt modelId="{3B518E2C-68CA-4CB5-A07B-AF087E02E620}" type="pres">
      <dgm:prSet presAssocID="{9E95F570-6C66-46EF-AF53-DDF734D1785C}" presName="diagram" presStyleCnt="0">
        <dgm:presLayoutVars>
          <dgm:dir/>
          <dgm:resizeHandles val="exact"/>
        </dgm:presLayoutVars>
      </dgm:prSet>
      <dgm:spPr/>
    </dgm:pt>
    <dgm:pt modelId="{1E29708A-39C0-43F2-8E47-C25CE92930F2}" type="pres">
      <dgm:prSet presAssocID="{53031BC6-4418-4019-9EBE-D689720AA715}" presName="node" presStyleLbl="node1" presStyleIdx="0" presStyleCnt="6" custLinFactX="12004" custLinFactNeighborX="100000" custLinFactNeighborY="9215">
        <dgm:presLayoutVars>
          <dgm:bulletEnabled val="1"/>
        </dgm:presLayoutVars>
      </dgm:prSet>
      <dgm:spPr/>
    </dgm:pt>
    <dgm:pt modelId="{40C9DEC7-BA3A-4D32-9D51-1F93BEDD0B6C}" type="pres">
      <dgm:prSet presAssocID="{19494927-1831-494A-BA9A-72F112B98274}" presName="sibTrans" presStyleCnt="0"/>
      <dgm:spPr/>
    </dgm:pt>
    <dgm:pt modelId="{958DA116-B054-4F2F-9FE9-6D901B23CFC5}" type="pres">
      <dgm:prSet presAssocID="{416D8D56-9E58-4A7C-8A58-EC70BA2FD495}" presName="node" presStyleLbl="node1" presStyleIdx="1" presStyleCnt="6" custLinFactX="7335" custLinFactY="27173" custLinFactNeighborX="100000" custLinFactNeighborY="100000">
        <dgm:presLayoutVars>
          <dgm:bulletEnabled val="1"/>
        </dgm:presLayoutVars>
      </dgm:prSet>
      <dgm:spPr/>
    </dgm:pt>
    <dgm:pt modelId="{02107F81-9B8F-4F66-9BD8-F2552A3FB6E7}" type="pres">
      <dgm:prSet presAssocID="{5738F7B9-420A-4B1B-9C3D-EE770EB98C82}" presName="sibTrans" presStyleCnt="0"/>
      <dgm:spPr/>
    </dgm:pt>
    <dgm:pt modelId="{2F8A0771-EFC6-4A30-915A-8A67C814F517}" type="pres">
      <dgm:prSet presAssocID="{E4D5BA33-BD88-47C4-87A2-83251DBFCDC3}" presName="node" presStyleLbl="node1" presStyleIdx="2" presStyleCnt="6" custLinFactX="-100000" custLinFactY="28321" custLinFactNeighborX="-114103" custLinFactNeighborY="100000">
        <dgm:presLayoutVars>
          <dgm:bulletEnabled val="1"/>
        </dgm:presLayoutVars>
      </dgm:prSet>
      <dgm:spPr/>
    </dgm:pt>
    <dgm:pt modelId="{C9FE378B-6797-488C-8FE0-D3801F3F56DE}" type="pres">
      <dgm:prSet presAssocID="{921AE273-B618-454A-983C-4C8FFEE01324}" presName="sibTrans" presStyleCnt="0"/>
      <dgm:spPr/>
    </dgm:pt>
    <dgm:pt modelId="{59FFCAB2-7957-459E-870D-2127B93D0815}" type="pres">
      <dgm:prSet presAssocID="{B00011FD-D621-467A-8891-C9FB831CA205}" presName="node" presStyleLbl="node1" presStyleIdx="3" presStyleCnt="6" custLinFactY="-7451" custLinFactNeighborX="6427" custLinFactNeighborY="-100000">
        <dgm:presLayoutVars>
          <dgm:bulletEnabled val="1"/>
        </dgm:presLayoutVars>
      </dgm:prSet>
      <dgm:spPr/>
    </dgm:pt>
    <dgm:pt modelId="{41CD9742-502F-4062-9646-4DD39B48F9CE}" type="pres">
      <dgm:prSet presAssocID="{26DE6F00-A5BF-40F1-ADF7-DE8B563FFCAC}" presName="sibTrans" presStyleCnt="0"/>
      <dgm:spPr/>
    </dgm:pt>
    <dgm:pt modelId="{0CC4A306-6E11-4DAF-B428-59F62B28504A}" type="pres">
      <dgm:prSet presAssocID="{9A664F76-1AE6-4AA4-B63A-5826241ED97D}" presName="node" presStyleLbl="node1" presStyleIdx="4" presStyleCnt="6" custLinFactX="7165" custLinFactY="-6611" custLinFactNeighborX="100000" custLinFactNeighborY="-100000">
        <dgm:presLayoutVars>
          <dgm:bulletEnabled val="1"/>
        </dgm:presLayoutVars>
      </dgm:prSet>
      <dgm:spPr/>
    </dgm:pt>
    <dgm:pt modelId="{95ACDF13-8660-4CCC-98D1-6367132C065D}" type="pres">
      <dgm:prSet presAssocID="{19FFC46A-E7E3-4E7C-9EF8-C679BF8AA7C5}" presName="sibTrans" presStyleCnt="0"/>
      <dgm:spPr/>
    </dgm:pt>
    <dgm:pt modelId="{AA3BD429-93D7-4B4C-8DF3-0F1C4B2B5AE3}" type="pres">
      <dgm:prSet presAssocID="{43D71CC8-4598-44BB-9B84-32560C244D93}" presName="node" presStyleLbl="node1" presStyleIdx="5" presStyleCnt="6" custLinFactX="-7996" custLinFactNeighborX="-100000" custLinFactNeighborY="10928">
        <dgm:presLayoutVars>
          <dgm:bulletEnabled val="1"/>
        </dgm:presLayoutVars>
      </dgm:prSet>
      <dgm:spPr/>
    </dgm:pt>
  </dgm:ptLst>
  <dgm:cxnLst>
    <dgm:cxn modelId="{DE518968-81FF-4CE7-BE30-80D8CC4577AF}" type="presOf" srcId="{53031BC6-4418-4019-9EBE-D689720AA715}" destId="{1E29708A-39C0-43F2-8E47-C25CE92930F2}" srcOrd="0" destOrd="0" presId="urn:microsoft.com/office/officeart/2005/8/layout/default"/>
    <dgm:cxn modelId="{374BFC6E-F460-41AC-BB78-7AE3BD93FA9F}" type="presOf" srcId="{416D8D56-9E58-4A7C-8A58-EC70BA2FD495}" destId="{958DA116-B054-4F2F-9FE9-6D901B23CFC5}" srcOrd="0" destOrd="0" presId="urn:microsoft.com/office/officeart/2005/8/layout/default"/>
    <dgm:cxn modelId="{DA5A587C-3EB6-4D5F-8AC4-0DAF687CDE71}" srcId="{9E95F570-6C66-46EF-AF53-DDF734D1785C}" destId="{43D71CC8-4598-44BB-9B84-32560C244D93}" srcOrd="5" destOrd="0" parTransId="{DB968992-EBC9-492E-8F6E-9DD90855648E}" sibTransId="{6B58D14B-CA44-4A40-A353-7A139F04FD38}"/>
    <dgm:cxn modelId="{065D2F92-2C20-4110-A563-531756510AAF}" type="presOf" srcId="{B00011FD-D621-467A-8891-C9FB831CA205}" destId="{59FFCAB2-7957-459E-870D-2127B93D0815}" srcOrd="0" destOrd="0" presId="urn:microsoft.com/office/officeart/2005/8/layout/default"/>
    <dgm:cxn modelId="{0CCE739C-E29A-4EDA-8E3B-E6389D681252}" type="presOf" srcId="{9A664F76-1AE6-4AA4-B63A-5826241ED97D}" destId="{0CC4A306-6E11-4DAF-B428-59F62B28504A}" srcOrd="0" destOrd="0" presId="urn:microsoft.com/office/officeart/2005/8/layout/default"/>
    <dgm:cxn modelId="{6C625C9D-532C-4E5C-B8C8-8101AA0E1F0C}" type="presOf" srcId="{E4D5BA33-BD88-47C4-87A2-83251DBFCDC3}" destId="{2F8A0771-EFC6-4A30-915A-8A67C814F517}" srcOrd="0" destOrd="0" presId="urn:microsoft.com/office/officeart/2005/8/layout/default"/>
    <dgm:cxn modelId="{E88782A0-4290-4F3C-B692-BE1B224799FD}" type="presOf" srcId="{43D71CC8-4598-44BB-9B84-32560C244D93}" destId="{AA3BD429-93D7-4B4C-8DF3-0F1C4B2B5AE3}" srcOrd="0" destOrd="0" presId="urn:microsoft.com/office/officeart/2005/8/layout/default"/>
    <dgm:cxn modelId="{DBEAA1A5-A467-40A4-A56C-0BA9FF95F41D}" srcId="{9E95F570-6C66-46EF-AF53-DDF734D1785C}" destId="{B00011FD-D621-467A-8891-C9FB831CA205}" srcOrd="3" destOrd="0" parTransId="{1F0DF195-D3EB-496B-9A70-86182509EA74}" sibTransId="{26DE6F00-A5BF-40F1-ADF7-DE8B563FFCAC}"/>
    <dgm:cxn modelId="{F6F343AB-A476-4DC6-9C5C-F7B942729A46}" type="presOf" srcId="{9E95F570-6C66-46EF-AF53-DDF734D1785C}" destId="{3B518E2C-68CA-4CB5-A07B-AF087E02E620}" srcOrd="0" destOrd="0" presId="urn:microsoft.com/office/officeart/2005/8/layout/default"/>
    <dgm:cxn modelId="{4F3B9ABC-D384-4692-BD1C-85DA96060903}" srcId="{9E95F570-6C66-46EF-AF53-DDF734D1785C}" destId="{E4D5BA33-BD88-47C4-87A2-83251DBFCDC3}" srcOrd="2" destOrd="0" parTransId="{717573D9-7F5B-47DD-AF0C-0183C2979BC2}" sibTransId="{921AE273-B618-454A-983C-4C8FFEE01324}"/>
    <dgm:cxn modelId="{2E6FF1BE-8222-4314-9344-D330DCF594C8}" srcId="{9E95F570-6C66-46EF-AF53-DDF734D1785C}" destId="{9A664F76-1AE6-4AA4-B63A-5826241ED97D}" srcOrd="4" destOrd="0" parTransId="{6615265C-E1A7-41A9-8C98-119F3C5C1864}" sibTransId="{19FFC46A-E7E3-4E7C-9EF8-C679BF8AA7C5}"/>
    <dgm:cxn modelId="{1CFF3DC2-96D7-4114-B521-23EE35C2C38D}" srcId="{9E95F570-6C66-46EF-AF53-DDF734D1785C}" destId="{416D8D56-9E58-4A7C-8A58-EC70BA2FD495}" srcOrd="1" destOrd="0" parTransId="{FF26DC31-F369-4178-AAE9-C82B8D71B83B}" sibTransId="{5738F7B9-420A-4B1B-9C3D-EE770EB98C82}"/>
    <dgm:cxn modelId="{4B49FEE7-9E4D-49D4-AAED-18A1B7D9C0E9}" srcId="{9E95F570-6C66-46EF-AF53-DDF734D1785C}" destId="{53031BC6-4418-4019-9EBE-D689720AA715}" srcOrd="0" destOrd="0" parTransId="{3EB95DE6-8B1A-47DB-A758-757800202F0C}" sibTransId="{19494927-1831-494A-BA9A-72F112B98274}"/>
    <dgm:cxn modelId="{38A87B47-F415-4CCA-9282-6487FA8C5D05}" type="presParOf" srcId="{3B518E2C-68CA-4CB5-A07B-AF087E02E620}" destId="{1E29708A-39C0-43F2-8E47-C25CE92930F2}" srcOrd="0" destOrd="0" presId="urn:microsoft.com/office/officeart/2005/8/layout/default"/>
    <dgm:cxn modelId="{EE954D77-33F9-4A99-B70E-0ED420EE3E4A}" type="presParOf" srcId="{3B518E2C-68CA-4CB5-A07B-AF087E02E620}" destId="{40C9DEC7-BA3A-4D32-9D51-1F93BEDD0B6C}" srcOrd="1" destOrd="0" presId="urn:microsoft.com/office/officeart/2005/8/layout/default"/>
    <dgm:cxn modelId="{7EFA69EE-F628-4D44-8D85-10875C17136D}" type="presParOf" srcId="{3B518E2C-68CA-4CB5-A07B-AF087E02E620}" destId="{958DA116-B054-4F2F-9FE9-6D901B23CFC5}" srcOrd="2" destOrd="0" presId="urn:microsoft.com/office/officeart/2005/8/layout/default"/>
    <dgm:cxn modelId="{945CD021-370A-4E23-A6DC-3A38305D7605}" type="presParOf" srcId="{3B518E2C-68CA-4CB5-A07B-AF087E02E620}" destId="{02107F81-9B8F-4F66-9BD8-F2552A3FB6E7}" srcOrd="3" destOrd="0" presId="urn:microsoft.com/office/officeart/2005/8/layout/default"/>
    <dgm:cxn modelId="{111F770D-8F7F-452A-B0EE-C8E609E9C2E3}" type="presParOf" srcId="{3B518E2C-68CA-4CB5-A07B-AF087E02E620}" destId="{2F8A0771-EFC6-4A30-915A-8A67C814F517}" srcOrd="4" destOrd="0" presId="urn:microsoft.com/office/officeart/2005/8/layout/default"/>
    <dgm:cxn modelId="{38F1F43F-7504-4F79-B893-C001CCD61C8D}" type="presParOf" srcId="{3B518E2C-68CA-4CB5-A07B-AF087E02E620}" destId="{C9FE378B-6797-488C-8FE0-D3801F3F56DE}" srcOrd="5" destOrd="0" presId="urn:microsoft.com/office/officeart/2005/8/layout/default"/>
    <dgm:cxn modelId="{2C5B3D80-0EA7-4C18-8055-3D6F3D0F407B}" type="presParOf" srcId="{3B518E2C-68CA-4CB5-A07B-AF087E02E620}" destId="{59FFCAB2-7957-459E-870D-2127B93D0815}" srcOrd="6" destOrd="0" presId="urn:microsoft.com/office/officeart/2005/8/layout/default"/>
    <dgm:cxn modelId="{1F2D6674-1EC3-4CE3-8407-13AB7E372D50}" type="presParOf" srcId="{3B518E2C-68CA-4CB5-A07B-AF087E02E620}" destId="{41CD9742-502F-4062-9646-4DD39B48F9CE}" srcOrd="7" destOrd="0" presId="urn:microsoft.com/office/officeart/2005/8/layout/default"/>
    <dgm:cxn modelId="{DD894DDA-FBC4-43C9-8EC0-528553150072}" type="presParOf" srcId="{3B518E2C-68CA-4CB5-A07B-AF087E02E620}" destId="{0CC4A306-6E11-4DAF-B428-59F62B28504A}" srcOrd="8" destOrd="0" presId="urn:microsoft.com/office/officeart/2005/8/layout/default"/>
    <dgm:cxn modelId="{AEDF4063-CDD9-4D0C-A3DA-EADC7A0702DB}" type="presParOf" srcId="{3B518E2C-68CA-4CB5-A07B-AF087E02E620}" destId="{95ACDF13-8660-4CCC-98D1-6367132C065D}" srcOrd="9" destOrd="0" presId="urn:microsoft.com/office/officeart/2005/8/layout/default"/>
    <dgm:cxn modelId="{5144EB4F-E875-4508-8C21-3A132CA221E2}" type="presParOf" srcId="{3B518E2C-68CA-4CB5-A07B-AF087E02E620}" destId="{AA3BD429-93D7-4B4C-8DF3-0F1C4B2B5A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BF70C-F56F-4130-8E66-1C09F0B443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339FCA40-7209-4D95-A0C4-DDCB3450A5AB}">
      <dgm:prSet phldrT="[Texte]"/>
      <dgm:spPr>
        <a:solidFill>
          <a:schemeClr val="bg1">
            <a:lumMod val="75000"/>
          </a:schemeClr>
        </a:solidFill>
        <a:effectLst>
          <a:outerShdw blurRad="127000" dir="18900000" sy="23000" kx="-1200000" algn="bl" rotWithShape="0">
            <a:prstClr val="black">
              <a:alpha val="15000"/>
            </a:prstClr>
          </a:outerShdw>
        </a:effectLst>
      </dgm:spPr>
      <dgm:t>
        <a:bodyPr/>
        <a:lstStyle/>
        <a:p>
          <a:r>
            <a:rPr lang="fr-FR" b="1" dirty="0"/>
            <a:t>Plus flexible</a:t>
          </a:r>
        </a:p>
      </dgm:t>
    </dgm:pt>
    <dgm:pt modelId="{A6BDD7DF-0D0F-4074-A144-822121BC72B7}" type="parTrans" cxnId="{87BAB055-0940-4C1A-B0EE-FC0EC0030D01}">
      <dgm:prSet/>
      <dgm:spPr/>
      <dgm:t>
        <a:bodyPr/>
        <a:lstStyle/>
        <a:p>
          <a:endParaRPr lang="fr-FR"/>
        </a:p>
      </dgm:t>
    </dgm:pt>
    <dgm:pt modelId="{A5B1AA92-23D8-4BC2-A0B8-A0BAD9D92DC4}" type="sibTrans" cxnId="{87BAB055-0940-4C1A-B0EE-FC0EC0030D01}">
      <dgm:prSet/>
      <dgm:spPr/>
      <dgm:t>
        <a:bodyPr/>
        <a:lstStyle/>
        <a:p>
          <a:endParaRPr lang="fr-FR"/>
        </a:p>
      </dgm:t>
    </dgm:pt>
    <dgm:pt modelId="{A8D30096-78C4-449C-835B-092610F58C39}">
      <dgm:prSet phldrT="[Texte]"/>
      <dgm:spPr>
        <a:solidFill>
          <a:schemeClr val="accent6">
            <a:lumMod val="60000"/>
            <a:lumOff val="40000"/>
          </a:schemeClr>
        </a:solidFill>
      </dgm:spPr>
      <dgm:t>
        <a:bodyPr/>
        <a:lstStyle/>
        <a:p>
          <a:r>
            <a:rPr lang="fr-FR" b="1" dirty="0"/>
            <a:t>Plus simple</a:t>
          </a:r>
        </a:p>
      </dgm:t>
    </dgm:pt>
    <dgm:pt modelId="{AE694FA7-D52B-4389-9B6F-FC3392108977}" type="parTrans" cxnId="{99837832-B5E8-4BED-B332-D9C9B273F3D6}">
      <dgm:prSet/>
      <dgm:spPr/>
      <dgm:t>
        <a:bodyPr/>
        <a:lstStyle/>
        <a:p>
          <a:endParaRPr lang="fr-FR"/>
        </a:p>
      </dgm:t>
    </dgm:pt>
    <dgm:pt modelId="{849E869C-D569-470B-BA77-E806F8BFC9F4}" type="sibTrans" cxnId="{99837832-B5E8-4BED-B332-D9C9B273F3D6}">
      <dgm:prSet/>
      <dgm:spPr/>
      <dgm:t>
        <a:bodyPr/>
        <a:lstStyle/>
        <a:p>
          <a:endParaRPr lang="fr-FR"/>
        </a:p>
      </dgm:t>
    </dgm:pt>
    <dgm:pt modelId="{3A2B4A2B-124C-43EF-853A-9865FDA55243}">
      <dgm:prSet phldrT="[Texte]"/>
      <dgm:spPr>
        <a:solidFill>
          <a:schemeClr val="accent1">
            <a:lumMod val="60000"/>
            <a:lumOff val="40000"/>
          </a:schemeClr>
        </a:solidFill>
      </dgm:spPr>
      <dgm:t>
        <a:bodyPr/>
        <a:lstStyle/>
        <a:p>
          <a:r>
            <a:rPr lang="fr-FR" b="1" dirty="0"/>
            <a:t>Plus stratégique</a:t>
          </a:r>
        </a:p>
      </dgm:t>
    </dgm:pt>
    <dgm:pt modelId="{4D372DAF-EC83-4E1D-AED5-ABBF23F83CC7}" type="parTrans" cxnId="{2FC82BC0-B62C-4F27-872A-7F4D76556F46}">
      <dgm:prSet/>
      <dgm:spPr/>
      <dgm:t>
        <a:bodyPr/>
        <a:lstStyle/>
        <a:p>
          <a:endParaRPr lang="fr-FR"/>
        </a:p>
      </dgm:t>
    </dgm:pt>
    <dgm:pt modelId="{21058C60-B56E-4304-AB70-67576088D62B}" type="sibTrans" cxnId="{2FC82BC0-B62C-4F27-872A-7F4D76556F46}">
      <dgm:prSet/>
      <dgm:spPr/>
      <dgm:t>
        <a:bodyPr/>
        <a:lstStyle/>
        <a:p>
          <a:endParaRPr lang="fr-FR"/>
        </a:p>
      </dgm:t>
    </dgm:pt>
    <dgm:pt modelId="{F6124F01-F32C-407B-A5EB-3BC6CA18660C}">
      <dgm:prSet phldrT="[Texte]"/>
      <dgm:spPr>
        <a:solidFill>
          <a:schemeClr val="accent2">
            <a:lumMod val="75000"/>
          </a:schemeClr>
        </a:solidFill>
      </dgm:spPr>
      <dgm:t>
        <a:bodyPr/>
        <a:lstStyle/>
        <a:p>
          <a:r>
            <a:rPr lang="fr-FR" b="1" dirty="0"/>
            <a:t>Plus ouvert</a:t>
          </a:r>
        </a:p>
      </dgm:t>
    </dgm:pt>
    <dgm:pt modelId="{3AC4FFEA-6FEC-43FF-980D-DB37442E999D}" type="parTrans" cxnId="{50473A91-0FE5-4A15-907F-8D3D334E6170}">
      <dgm:prSet/>
      <dgm:spPr/>
      <dgm:t>
        <a:bodyPr/>
        <a:lstStyle/>
        <a:p>
          <a:endParaRPr lang="fr-FR"/>
        </a:p>
      </dgm:t>
    </dgm:pt>
    <dgm:pt modelId="{DE6AFAAC-4C50-4818-B796-A049A80B585D}" type="sibTrans" cxnId="{50473A91-0FE5-4A15-907F-8D3D334E6170}">
      <dgm:prSet/>
      <dgm:spPr/>
      <dgm:t>
        <a:bodyPr/>
        <a:lstStyle/>
        <a:p>
          <a:endParaRPr lang="fr-FR"/>
        </a:p>
      </dgm:t>
    </dgm:pt>
    <dgm:pt modelId="{79EF7874-82CF-4340-8464-60D6EE5792F5}">
      <dgm:prSet phldrT="[Texte]"/>
      <dgm:spPr>
        <a:solidFill>
          <a:schemeClr val="accent5">
            <a:lumMod val="60000"/>
            <a:lumOff val="40000"/>
          </a:schemeClr>
        </a:solidFill>
        <a:effectLst>
          <a:outerShdw blurRad="127000" dir="18900000" sy="23000" kx="-1200000" algn="bl" rotWithShape="0">
            <a:prstClr val="black">
              <a:alpha val="15000"/>
            </a:prstClr>
          </a:outerShdw>
        </a:effectLst>
      </dgm:spPr>
      <dgm:t>
        <a:bodyPr/>
        <a:lstStyle/>
        <a:p>
          <a:r>
            <a:rPr lang="fr-FR" b="1" dirty="0"/>
            <a:t>Plus attractif</a:t>
          </a:r>
        </a:p>
      </dgm:t>
    </dgm:pt>
    <dgm:pt modelId="{D4FF541A-6714-43A6-8F90-F485B8D43F21}" type="parTrans" cxnId="{3C53D67E-3DB3-4486-A294-124D12F83706}">
      <dgm:prSet/>
      <dgm:spPr/>
      <dgm:t>
        <a:bodyPr/>
        <a:lstStyle/>
        <a:p>
          <a:endParaRPr lang="fr-FR"/>
        </a:p>
      </dgm:t>
    </dgm:pt>
    <dgm:pt modelId="{AAC28D50-01A4-4157-AAE7-20EFF2784C8A}" type="sibTrans" cxnId="{3C53D67E-3DB3-4486-A294-124D12F83706}">
      <dgm:prSet/>
      <dgm:spPr/>
      <dgm:t>
        <a:bodyPr/>
        <a:lstStyle/>
        <a:p>
          <a:endParaRPr lang="fr-FR"/>
        </a:p>
      </dgm:t>
    </dgm:pt>
    <dgm:pt modelId="{3EF10777-BC05-49B4-9C2A-F21E90DA5129}">
      <dgm:prSet phldrT="[Texte]"/>
      <dgm:spPr/>
      <dgm:t>
        <a:bodyPr/>
        <a:lstStyle/>
        <a:p>
          <a:r>
            <a:rPr lang="fr-FR" b="1" dirty="0"/>
            <a:t>Plus inclusif</a:t>
          </a:r>
        </a:p>
      </dgm:t>
    </dgm:pt>
    <dgm:pt modelId="{9ECEFD15-DFA2-4556-A45D-C46150128A8F}" type="parTrans" cxnId="{DC372CBD-E042-4234-A0FD-6D63D252296F}">
      <dgm:prSet/>
      <dgm:spPr/>
      <dgm:t>
        <a:bodyPr/>
        <a:lstStyle/>
        <a:p>
          <a:endParaRPr lang="fr-FR"/>
        </a:p>
      </dgm:t>
    </dgm:pt>
    <dgm:pt modelId="{196DDFE7-2E6C-453C-8671-A1D474D5692B}" type="sibTrans" cxnId="{DC372CBD-E042-4234-A0FD-6D63D252296F}">
      <dgm:prSet/>
      <dgm:spPr/>
      <dgm:t>
        <a:bodyPr/>
        <a:lstStyle/>
        <a:p>
          <a:endParaRPr lang="fr-FR"/>
        </a:p>
      </dgm:t>
    </dgm:pt>
    <dgm:pt modelId="{8F988FE6-D58B-41F4-ACD4-9189AEE02D9A}">
      <dgm:prSet phldrT="[Texte]"/>
      <dgm:spPr>
        <a:solidFill>
          <a:schemeClr val="accent4">
            <a:lumMod val="60000"/>
            <a:lumOff val="40000"/>
          </a:schemeClr>
        </a:solidFill>
      </dgm:spPr>
      <dgm:t>
        <a:bodyPr/>
        <a:lstStyle/>
        <a:p>
          <a:r>
            <a:rPr lang="fr-FR" b="1" dirty="0"/>
            <a:t>Plus durable</a:t>
          </a:r>
        </a:p>
      </dgm:t>
    </dgm:pt>
    <dgm:pt modelId="{0524AEDE-19F7-4756-ABE2-883CD1694EC1}" type="parTrans" cxnId="{5CD40F2A-75AE-4A1D-A33B-B2E88DB2ACDE}">
      <dgm:prSet/>
      <dgm:spPr/>
      <dgm:t>
        <a:bodyPr/>
        <a:lstStyle/>
        <a:p>
          <a:endParaRPr lang="fr-FR"/>
        </a:p>
      </dgm:t>
    </dgm:pt>
    <dgm:pt modelId="{CF339903-3C6B-4B7E-BF9F-94F9D6BB6603}" type="sibTrans" cxnId="{5CD40F2A-75AE-4A1D-A33B-B2E88DB2ACDE}">
      <dgm:prSet/>
      <dgm:spPr/>
      <dgm:t>
        <a:bodyPr/>
        <a:lstStyle/>
        <a:p>
          <a:endParaRPr lang="fr-FR"/>
        </a:p>
      </dgm:t>
    </dgm:pt>
    <dgm:pt modelId="{59904407-F881-41DA-8E2F-02A998578E48}">
      <dgm:prSet phldrT="[Texte]"/>
      <dgm:spPr>
        <a:gradFill rotWithShape="0">
          <a:gsLst>
            <a:gs pos="29000">
              <a:srgbClr val="C00000">
                <a:alpha val="70000"/>
              </a:srgbClr>
            </a:gs>
            <a:gs pos="100000">
              <a:srgbClr val="BB136F"/>
            </a:gs>
            <a:gs pos="100000">
              <a:schemeClr val="accent1">
                <a:lumMod val="45000"/>
                <a:lumOff val="55000"/>
              </a:schemeClr>
            </a:gs>
            <a:gs pos="100000">
              <a:schemeClr val="accent1">
                <a:lumMod val="30000"/>
                <a:lumOff val="70000"/>
              </a:schemeClr>
            </a:gs>
          </a:gsLst>
          <a:lin ang="5400000" scaled="1"/>
        </a:gradFill>
      </dgm:spPr>
      <dgm:t>
        <a:bodyPr/>
        <a:lstStyle/>
        <a:p>
          <a:r>
            <a:rPr lang="fr-FR" b="1" dirty="0"/>
            <a:t>Plus généreux</a:t>
          </a:r>
        </a:p>
      </dgm:t>
    </dgm:pt>
    <dgm:pt modelId="{A488CEE6-530B-41BD-B4F1-18F42F043C21}" type="parTrans" cxnId="{3F4ABF7B-458D-421B-941A-69D2A9243E6E}">
      <dgm:prSet/>
      <dgm:spPr/>
      <dgm:t>
        <a:bodyPr/>
        <a:lstStyle/>
        <a:p>
          <a:endParaRPr lang="fr-FR"/>
        </a:p>
      </dgm:t>
    </dgm:pt>
    <dgm:pt modelId="{DD697CBB-3E60-4636-BC71-62651E31A3CE}" type="sibTrans" cxnId="{3F4ABF7B-458D-421B-941A-69D2A9243E6E}">
      <dgm:prSet/>
      <dgm:spPr/>
      <dgm:t>
        <a:bodyPr/>
        <a:lstStyle/>
        <a:p>
          <a:endParaRPr lang="fr-FR"/>
        </a:p>
      </dgm:t>
    </dgm:pt>
    <dgm:pt modelId="{ACDD8EAB-61ED-4897-ACA5-DBC24BC54C8E}" type="pres">
      <dgm:prSet presAssocID="{784BF70C-F56F-4130-8E66-1C09F0B44389}" presName="diagram" presStyleCnt="0">
        <dgm:presLayoutVars>
          <dgm:dir/>
          <dgm:resizeHandles val="exact"/>
        </dgm:presLayoutVars>
      </dgm:prSet>
      <dgm:spPr/>
    </dgm:pt>
    <dgm:pt modelId="{9A454379-2E57-41D8-9F98-51C827D92570}" type="pres">
      <dgm:prSet presAssocID="{339FCA40-7209-4D95-A0C4-DDCB3450A5AB}" presName="node" presStyleLbl="node1" presStyleIdx="0" presStyleCnt="8" custScaleX="32747" custScaleY="51947" custLinFactNeighborX="-7880" custLinFactNeighborY="-7772">
        <dgm:presLayoutVars>
          <dgm:bulletEnabled val="1"/>
        </dgm:presLayoutVars>
      </dgm:prSet>
      <dgm:spPr>
        <a:prstGeom prst="flowChartConnector">
          <a:avLst/>
        </a:prstGeom>
      </dgm:spPr>
    </dgm:pt>
    <dgm:pt modelId="{F786092F-87CB-4FDD-A36A-A237FDDB9404}" type="pres">
      <dgm:prSet presAssocID="{A5B1AA92-23D8-4BC2-A0B8-A0BAD9D92DC4}" presName="sibTrans" presStyleCnt="0"/>
      <dgm:spPr/>
    </dgm:pt>
    <dgm:pt modelId="{78AA5607-A134-4ABE-8E21-0577FEC77360}" type="pres">
      <dgm:prSet presAssocID="{A8D30096-78C4-449C-835B-092610F58C39}" presName="node" presStyleLbl="node1" presStyleIdx="1" presStyleCnt="8" custScaleX="43695" custScaleY="67326" custLinFactNeighborX="-48766" custLinFactNeighborY="84120">
        <dgm:presLayoutVars>
          <dgm:bulletEnabled val="1"/>
        </dgm:presLayoutVars>
      </dgm:prSet>
      <dgm:spPr>
        <a:prstGeom prst="flowChartConnector">
          <a:avLst/>
        </a:prstGeom>
      </dgm:spPr>
    </dgm:pt>
    <dgm:pt modelId="{8951777A-A97F-459A-ACAD-82F9D50A9E5A}" type="pres">
      <dgm:prSet presAssocID="{849E869C-D569-470B-BA77-E806F8BFC9F4}" presName="sibTrans" presStyleCnt="0"/>
      <dgm:spPr/>
    </dgm:pt>
    <dgm:pt modelId="{C5F66399-F688-495C-8F18-DFE84EBAFC3A}" type="pres">
      <dgm:prSet presAssocID="{3A2B4A2B-124C-43EF-853A-9865FDA55243}" presName="node" presStyleLbl="node1" presStyleIdx="2" presStyleCnt="8" custScaleX="31483" custScaleY="48509" custLinFactNeighborX="-36440" custLinFactNeighborY="68427">
        <dgm:presLayoutVars>
          <dgm:bulletEnabled val="1"/>
        </dgm:presLayoutVars>
      </dgm:prSet>
      <dgm:spPr>
        <a:prstGeom prst="flowChartConnector">
          <a:avLst/>
        </a:prstGeom>
      </dgm:spPr>
    </dgm:pt>
    <dgm:pt modelId="{0B7781F1-C761-478C-A176-7BE4F4A522D3}" type="pres">
      <dgm:prSet presAssocID="{21058C60-B56E-4304-AB70-67576088D62B}" presName="sibTrans" presStyleCnt="0"/>
      <dgm:spPr/>
    </dgm:pt>
    <dgm:pt modelId="{E884D54A-D90F-4F6C-9520-DFC8DE855006}" type="pres">
      <dgm:prSet presAssocID="{F6124F01-F32C-407B-A5EB-3BC6CA18660C}" presName="node" presStyleLbl="node1" presStyleIdx="3" presStyleCnt="8" custScaleX="32470" custScaleY="53846" custLinFactNeighborX="-68971" custLinFactNeighborY="5363">
        <dgm:presLayoutVars>
          <dgm:bulletEnabled val="1"/>
        </dgm:presLayoutVars>
      </dgm:prSet>
      <dgm:spPr>
        <a:prstGeom prst="flowChartConnector">
          <a:avLst/>
        </a:prstGeom>
      </dgm:spPr>
    </dgm:pt>
    <dgm:pt modelId="{02E0C69E-9657-49CE-A457-C5E607EF7B7F}" type="pres">
      <dgm:prSet presAssocID="{DE6AFAAC-4C50-4818-B796-A049A80B585D}" presName="sibTrans" presStyleCnt="0"/>
      <dgm:spPr/>
    </dgm:pt>
    <dgm:pt modelId="{B66B62FB-6CE6-456E-A89C-60FCF93C850A}" type="pres">
      <dgm:prSet presAssocID="{79EF7874-82CF-4340-8464-60D6EE5792F5}" presName="node" presStyleLbl="node1" presStyleIdx="4" presStyleCnt="8" custScaleX="34947" custScaleY="53846" custLinFactX="38868" custLinFactNeighborX="100000" custLinFactNeighborY="1183">
        <dgm:presLayoutVars>
          <dgm:bulletEnabled val="1"/>
        </dgm:presLayoutVars>
      </dgm:prSet>
      <dgm:spPr>
        <a:prstGeom prst="flowChartConnector">
          <a:avLst/>
        </a:prstGeom>
      </dgm:spPr>
    </dgm:pt>
    <dgm:pt modelId="{1F64EB4E-1BFF-43EB-B6CB-54CFEE6F4451}" type="pres">
      <dgm:prSet presAssocID="{AAC28D50-01A4-4157-AAE7-20EFF2784C8A}" presName="sibTrans" presStyleCnt="0"/>
      <dgm:spPr/>
    </dgm:pt>
    <dgm:pt modelId="{B305EB0E-119F-4B32-83E2-ED7F40590768}" type="pres">
      <dgm:prSet presAssocID="{3EF10777-BC05-49B4-9C2A-F21E90DA5129}" presName="node" presStyleLbl="node1" presStyleIdx="5" presStyleCnt="8" custScaleX="36213" custScaleY="60585" custLinFactNeighborX="59406" custLinFactNeighborY="-36850">
        <dgm:presLayoutVars>
          <dgm:bulletEnabled val="1"/>
        </dgm:presLayoutVars>
      </dgm:prSet>
      <dgm:spPr>
        <a:prstGeom prst="flowChartConnector">
          <a:avLst/>
        </a:prstGeom>
      </dgm:spPr>
    </dgm:pt>
    <dgm:pt modelId="{B8BFD1CA-8B47-4E9F-BF6F-F29AE5EEECA3}" type="pres">
      <dgm:prSet presAssocID="{196DDFE7-2E6C-453C-8671-A1D474D5692B}" presName="sibTrans" presStyleCnt="0"/>
      <dgm:spPr/>
    </dgm:pt>
    <dgm:pt modelId="{F9D6D868-231F-4C84-9D45-8951C1B27156}" type="pres">
      <dgm:prSet presAssocID="{8F988FE6-D58B-41F4-ACD4-9189AEE02D9A}" presName="node" presStyleLbl="node1" presStyleIdx="6" presStyleCnt="8" custScaleX="33757" custScaleY="53436" custLinFactNeighborX="-65802" custLinFactNeighborY="-60028">
        <dgm:presLayoutVars>
          <dgm:bulletEnabled val="1"/>
        </dgm:presLayoutVars>
      </dgm:prSet>
      <dgm:spPr>
        <a:prstGeom prst="flowChartConnector">
          <a:avLst/>
        </a:prstGeom>
      </dgm:spPr>
    </dgm:pt>
    <dgm:pt modelId="{EE439529-F43A-400A-8B0E-BC1FCEA0F5C2}" type="pres">
      <dgm:prSet presAssocID="{CF339903-3C6B-4B7E-BF9F-94F9D6BB6603}" presName="sibTrans" presStyleCnt="0"/>
      <dgm:spPr/>
    </dgm:pt>
    <dgm:pt modelId="{CBEF344E-CDAA-47B3-97C9-11FE8EFBF7BD}" type="pres">
      <dgm:prSet presAssocID="{59904407-F881-41DA-8E2F-02A998578E48}" presName="node" presStyleLbl="node1" presStyleIdx="7" presStyleCnt="8" custScaleX="34947" custScaleY="53846" custLinFactNeighborX="-3929" custLinFactNeighborY="-84702">
        <dgm:presLayoutVars>
          <dgm:bulletEnabled val="1"/>
        </dgm:presLayoutVars>
      </dgm:prSet>
      <dgm:spPr>
        <a:prstGeom prst="flowChartConnector">
          <a:avLst/>
        </a:prstGeom>
      </dgm:spPr>
    </dgm:pt>
  </dgm:ptLst>
  <dgm:cxnLst>
    <dgm:cxn modelId="{972AC405-2D2F-4C99-883D-9C9DECB2B8F0}" type="presOf" srcId="{A8D30096-78C4-449C-835B-092610F58C39}" destId="{78AA5607-A134-4ABE-8E21-0577FEC77360}" srcOrd="0" destOrd="0" presId="urn:microsoft.com/office/officeart/2005/8/layout/default"/>
    <dgm:cxn modelId="{B197250A-DC37-4C2D-8033-35956D7C7D9B}" type="presOf" srcId="{3A2B4A2B-124C-43EF-853A-9865FDA55243}" destId="{C5F66399-F688-495C-8F18-DFE84EBAFC3A}" srcOrd="0" destOrd="0" presId="urn:microsoft.com/office/officeart/2005/8/layout/default"/>
    <dgm:cxn modelId="{0C847B15-8B0D-49B1-B746-C6511A79DC90}" type="presOf" srcId="{8F988FE6-D58B-41F4-ACD4-9189AEE02D9A}" destId="{F9D6D868-231F-4C84-9D45-8951C1B27156}" srcOrd="0" destOrd="0" presId="urn:microsoft.com/office/officeart/2005/8/layout/default"/>
    <dgm:cxn modelId="{5CD40F2A-75AE-4A1D-A33B-B2E88DB2ACDE}" srcId="{784BF70C-F56F-4130-8E66-1C09F0B44389}" destId="{8F988FE6-D58B-41F4-ACD4-9189AEE02D9A}" srcOrd="6" destOrd="0" parTransId="{0524AEDE-19F7-4756-ABE2-883CD1694EC1}" sibTransId="{CF339903-3C6B-4B7E-BF9F-94F9D6BB6603}"/>
    <dgm:cxn modelId="{99837832-B5E8-4BED-B332-D9C9B273F3D6}" srcId="{784BF70C-F56F-4130-8E66-1C09F0B44389}" destId="{A8D30096-78C4-449C-835B-092610F58C39}" srcOrd="1" destOrd="0" parTransId="{AE694FA7-D52B-4389-9B6F-FC3392108977}" sibTransId="{849E869C-D569-470B-BA77-E806F8BFC9F4}"/>
    <dgm:cxn modelId="{3826303A-A0BB-46D4-A54D-07FE3940273E}" type="presOf" srcId="{F6124F01-F32C-407B-A5EB-3BC6CA18660C}" destId="{E884D54A-D90F-4F6C-9520-DFC8DE855006}" srcOrd="0" destOrd="0" presId="urn:microsoft.com/office/officeart/2005/8/layout/default"/>
    <dgm:cxn modelId="{87BAB055-0940-4C1A-B0EE-FC0EC0030D01}" srcId="{784BF70C-F56F-4130-8E66-1C09F0B44389}" destId="{339FCA40-7209-4D95-A0C4-DDCB3450A5AB}" srcOrd="0" destOrd="0" parTransId="{A6BDD7DF-0D0F-4074-A144-822121BC72B7}" sibTransId="{A5B1AA92-23D8-4BC2-A0B8-A0BAD9D92DC4}"/>
    <dgm:cxn modelId="{3F4ABF7B-458D-421B-941A-69D2A9243E6E}" srcId="{784BF70C-F56F-4130-8E66-1C09F0B44389}" destId="{59904407-F881-41DA-8E2F-02A998578E48}" srcOrd="7" destOrd="0" parTransId="{A488CEE6-530B-41BD-B4F1-18F42F043C21}" sibTransId="{DD697CBB-3E60-4636-BC71-62651E31A3CE}"/>
    <dgm:cxn modelId="{3C53D67E-3DB3-4486-A294-124D12F83706}" srcId="{784BF70C-F56F-4130-8E66-1C09F0B44389}" destId="{79EF7874-82CF-4340-8464-60D6EE5792F5}" srcOrd="4" destOrd="0" parTransId="{D4FF541A-6714-43A6-8F90-F485B8D43F21}" sibTransId="{AAC28D50-01A4-4157-AAE7-20EFF2784C8A}"/>
    <dgm:cxn modelId="{AD4AC688-4158-4DDD-9E72-045AAAC29F31}" type="presOf" srcId="{79EF7874-82CF-4340-8464-60D6EE5792F5}" destId="{B66B62FB-6CE6-456E-A89C-60FCF93C850A}" srcOrd="0" destOrd="0" presId="urn:microsoft.com/office/officeart/2005/8/layout/default"/>
    <dgm:cxn modelId="{50473A91-0FE5-4A15-907F-8D3D334E6170}" srcId="{784BF70C-F56F-4130-8E66-1C09F0B44389}" destId="{F6124F01-F32C-407B-A5EB-3BC6CA18660C}" srcOrd="3" destOrd="0" parTransId="{3AC4FFEA-6FEC-43FF-980D-DB37442E999D}" sibTransId="{DE6AFAAC-4C50-4818-B796-A049A80B585D}"/>
    <dgm:cxn modelId="{DC372CBD-E042-4234-A0FD-6D63D252296F}" srcId="{784BF70C-F56F-4130-8E66-1C09F0B44389}" destId="{3EF10777-BC05-49B4-9C2A-F21E90DA5129}" srcOrd="5" destOrd="0" parTransId="{9ECEFD15-DFA2-4556-A45D-C46150128A8F}" sibTransId="{196DDFE7-2E6C-453C-8671-A1D474D5692B}"/>
    <dgm:cxn modelId="{2FC82BC0-B62C-4F27-872A-7F4D76556F46}" srcId="{784BF70C-F56F-4130-8E66-1C09F0B44389}" destId="{3A2B4A2B-124C-43EF-853A-9865FDA55243}" srcOrd="2" destOrd="0" parTransId="{4D372DAF-EC83-4E1D-AED5-ABBF23F83CC7}" sibTransId="{21058C60-B56E-4304-AB70-67576088D62B}"/>
    <dgm:cxn modelId="{8437BCCD-41ED-44DD-8448-A90AE5F84556}" type="presOf" srcId="{784BF70C-F56F-4130-8E66-1C09F0B44389}" destId="{ACDD8EAB-61ED-4897-ACA5-DBC24BC54C8E}" srcOrd="0" destOrd="0" presId="urn:microsoft.com/office/officeart/2005/8/layout/default"/>
    <dgm:cxn modelId="{79A4A4D6-1E7D-45D9-BC46-C756FC70CED8}" type="presOf" srcId="{3EF10777-BC05-49B4-9C2A-F21E90DA5129}" destId="{B305EB0E-119F-4B32-83E2-ED7F40590768}" srcOrd="0" destOrd="0" presId="urn:microsoft.com/office/officeart/2005/8/layout/default"/>
    <dgm:cxn modelId="{F1AC7AF2-1EB0-41D3-85B2-7515EE8B0D1C}" type="presOf" srcId="{59904407-F881-41DA-8E2F-02A998578E48}" destId="{CBEF344E-CDAA-47B3-97C9-11FE8EFBF7BD}" srcOrd="0" destOrd="0" presId="urn:microsoft.com/office/officeart/2005/8/layout/default"/>
    <dgm:cxn modelId="{FBDA07FB-81B7-4BF6-84B5-92D1E11E75A7}" type="presOf" srcId="{339FCA40-7209-4D95-A0C4-DDCB3450A5AB}" destId="{9A454379-2E57-41D8-9F98-51C827D92570}" srcOrd="0" destOrd="0" presId="urn:microsoft.com/office/officeart/2005/8/layout/default"/>
    <dgm:cxn modelId="{12B5D638-04B7-4CEE-B8EE-EC0DC2AFA037}" type="presParOf" srcId="{ACDD8EAB-61ED-4897-ACA5-DBC24BC54C8E}" destId="{9A454379-2E57-41D8-9F98-51C827D92570}" srcOrd="0" destOrd="0" presId="urn:microsoft.com/office/officeart/2005/8/layout/default"/>
    <dgm:cxn modelId="{107B75BE-A7F7-4E03-9750-7756B56B50D3}" type="presParOf" srcId="{ACDD8EAB-61ED-4897-ACA5-DBC24BC54C8E}" destId="{F786092F-87CB-4FDD-A36A-A237FDDB9404}" srcOrd="1" destOrd="0" presId="urn:microsoft.com/office/officeart/2005/8/layout/default"/>
    <dgm:cxn modelId="{1667CA62-D9DF-4B2B-A8BE-9E5CB5CAAA82}" type="presParOf" srcId="{ACDD8EAB-61ED-4897-ACA5-DBC24BC54C8E}" destId="{78AA5607-A134-4ABE-8E21-0577FEC77360}" srcOrd="2" destOrd="0" presId="urn:microsoft.com/office/officeart/2005/8/layout/default"/>
    <dgm:cxn modelId="{A5138819-BC5E-41CE-BE56-1E2FE5D004BE}" type="presParOf" srcId="{ACDD8EAB-61ED-4897-ACA5-DBC24BC54C8E}" destId="{8951777A-A97F-459A-ACAD-82F9D50A9E5A}" srcOrd="3" destOrd="0" presId="urn:microsoft.com/office/officeart/2005/8/layout/default"/>
    <dgm:cxn modelId="{49E5955C-6E09-4E8E-9354-BCE4C1CB6E51}" type="presParOf" srcId="{ACDD8EAB-61ED-4897-ACA5-DBC24BC54C8E}" destId="{C5F66399-F688-495C-8F18-DFE84EBAFC3A}" srcOrd="4" destOrd="0" presId="urn:microsoft.com/office/officeart/2005/8/layout/default"/>
    <dgm:cxn modelId="{7D68904D-C2FD-482B-80A5-BB4BDDF2B365}" type="presParOf" srcId="{ACDD8EAB-61ED-4897-ACA5-DBC24BC54C8E}" destId="{0B7781F1-C761-478C-A176-7BE4F4A522D3}" srcOrd="5" destOrd="0" presId="urn:microsoft.com/office/officeart/2005/8/layout/default"/>
    <dgm:cxn modelId="{E2442FDC-317E-4EC3-BD73-14D68E974281}" type="presParOf" srcId="{ACDD8EAB-61ED-4897-ACA5-DBC24BC54C8E}" destId="{E884D54A-D90F-4F6C-9520-DFC8DE855006}" srcOrd="6" destOrd="0" presId="urn:microsoft.com/office/officeart/2005/8/layout/default"/>
    <dgm:cxn modelId="{13039572-F9D5-43A2-8DDA-19FD62020510}" type="presParOf" srcId="{ACDD8EAB-61ED-4897-ACA5-DBC24BC54C8E}" destId="{02E0C69E-9657-49CE-A457-C5E607EF7B7F}" srcOrd="7" destOrd="0" presId="urn:microsoft.com/office/officeart/2005/8/layout/default"/>
    <dgm:cxn modelId="{4A177032-318C-4E23-AFCC-63D90BF7BA06}" type="presParOf" srcId="{ACDD8EAB-61ED-4897-ACA5-DBC24BC54C8E}" destId="{B66B62FB-6CE6-456E-A89C-60FCF93C850A}" srcOrd="8" destOrd="0" presId="urn:microsoft.com/office/officeart/2005/8/layout/default"/>
    <dgm:cxn modelId="{F6034EC5-8E07-4613-AD7E-1EBAD2A42078}" type="presParOf" srcId="{ACDD8EAB-61ED-4897-ACA5-DBC24BC54C8E}" destId="{1F64EB4E-1BFF-43EB-B6CB-54CFEE6F4451}" srcOrd="9" destOrd="0" presId="urn:microsoft.com/office/officeart/2005/8/layout/default"/>
    <dgm:cxn modelId="{6371E4A0-6131-474E-AD67-C26E9187F9D9}" type="presParOf" srcId="{ACDD8EAB-61ED-4897-ACA5-DBC24BC54C8E}" destId="{B305EB0E-119F-4B32-83E2-ED7F40590768}" srcOrd="10" destOrd="0" presId="urn:microsoft.com/office/officeart/2005/8/layout/default"/>
    <dgm:cxn modelId="{B215128F-053F-4503-9BFC-ACF3398F2921}" type="presParOf" srcId="{ACDD8EAB-61ED-4897-ACA5-DBC24BC54C8E}" destId="{B8BFD1CA-8B47-4E9F-BF6F-F29AE5EEECA3}" srcOrd="11" destOrd="0" presId="urn:microsoft.com/office/officeart/2005/8/layout/default"/>
    <dgm:cxn modelId="{F81E9FC5-3FC1-4747-B718-7034689D37C9}" type="presParOf" srcId="{ACDD8EAB-61ED-4897-ACA5-DBC24BC54C8E}" destId="{F9D6D868-231F-4C84-9D45-8951C1B27156}" srcOrd="12" destOrd="0" presId="urn:microsoft.com/office/officeart/2005/8/layout/default"/>
    <dgm:cxn modelId="{7712B610-02A7-42A6-A952-5065921AD63C}" type="presParOf" srcId="{ACDD8EAB-61ED-4897-ACA5-DBC24BC54C8E}" destId="{EE439529-F43A-400A-8B0E-BC1FCEA0F5C2}" srcOrd="13" destOrd="0" presId="urn:microsoft.com/office/officeart/2005/8/layout/default"/>
    <dgm:cxn modelId="{3F95EC91-3310-4662-874C-0B4EFE6664A2}" type="presParOf" srcId="{ACDD8EAB-61ED-4897-ACA5-DBC24BC54C8E}" destId="{CBEF344E-CDAA-47B3-97C9-11FE8EFBF7B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37D60D-85F7-4E3B-828C-25D44817FDDE}"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F0317149-EC7D-4C55-AB70-CDBF9D86EB87}" type="pres">
      <dgm:prSet presAssocID="{4637D60D-85F7-4E3B-828C-25D44817FDDE}" presName="Name0" presStyleCnt="0">
        <dgm:presLayoutVars>
          <dgm:dir/>
          <dgm:resizeHandles val="exact"/>
        </dgm:presLayoutVars>
      </dgm:prSet>
      <dgm:spPr/>
    </dgm:pt>
  </dgm:ptLst>
  <dgm:cxnLst>
    <dgm:cxn modelId="{C7865451-1D7B-46C3-86F8-67796E2CB62E}" type="presOf" srcId="{4637D60D-85F7-4E3B-828C-25D44817FDDE}" destId="{F0317149-EC7D-4C55-AB70-CDBF9D86EB87}"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D1C35-D332-48A8-BB5C-9C99208B952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458F2272-369E-4462-A31E-A40DD2C08D2B}">
      <dgm:prSet phldrT="[Text]"/>
      <dgm:spPr/>
      <dgm:t>
        <a:bodyPr/>
        <a:lstStyle/>
        <a:p>
          <a:endParaRPr lang="en-GB" dirty="0"/>
        </a:p>
      </dgm:t>
    </dgm:pt>
    <dgm:pt modelId="{89971B4B-4508-46DF-BAD2-2AF97696BAC5}" type="parTrans" cxnId="{7768857D-1947-4BE4-878E-F4845E623319}">
      <dgm:prSet/>
      <dgm:spPr/>
      <dgm:t>
        <a:bodyPr/>
        <a:lstStyle/>
        <a:p>
          <a:endParaRPr lang="en-GB"/>
        </a:p>
      </dgm:t>
    </dgm:pt>
    <dgm:pt modelId="{C019BDCB-453E-42C4-B80E-A7EF240437FC}" type="sibTrans" cxnId="{7768857D-1947-4BE4-878E-F4845E623319}">
      <dgm:prSet/>
      <dgm:spPr/>
      <dgm:t>
        <a:bodyPr/>
        <a:lstStyle/>
        <a:p>
          <a:endParaRPr lang="en-GB"/>
        </a:p>
      </dgm:t>
    </dgm:pt>
    <dgm:pt modelId="{80BF4CE0-9602-4D2E-92D1-949A0F0ECCB9}">
      <dgm:prSet phldrT="[Text]" phldr="1"/>
      <dgm:spPr/>
      <dgm:t>
        <a:bodyPr/>
        <a:lstStyle/>
        <a:p>
          <a:endParaRPr lang="en-GB" dirty="0">
            <a:solidFill>
              <a:schemeClr val="bg1"/>
            </a:solidFill>
          </a:endParaRPr>
        </a:p>
      </dgm:t>
    </dgm:pt>
    <dgm:pt modelId="{0F0F0540-0844-4422-991F-9985765DCCC3}" type="sibTrans" cxnId="{164DAF6E-D674-4559-BD35-6A631687F847}">
      <dgm:prSet/>
      <dgm:spPr/>
      <dgm:t>
        <a:bodyPr/>
        <a:lstStyle/>
        <a:p>
          <a:endParaRPr lang="en-GB"/>
        </a:p>
      </dgm:t>
    </dgm:pt>
    <dgm:pt modelId="{3C7A691C-F84A-4A32-8E29-8635E2CE1620}" type="parTrans" cxnId="{164DAF6E-D674-4559-BD35-6A631687F847}">
      <dgm:prSet/>
      <dgm:spPr/>
      <dgm:t>
        <a:bodyPr/>
        <a:lstStyle/>
        <a:p>
          <a:endParaRPr lang="en-GB"/>
        </a:p>
      </dgm:t>
    </dgm:pt>
    <dgm:pt modelId="{FF227725-90CD-4A3A-AE29-CF7975C2C939}">
      <dgm:prSet phldrT="[Text]" phldr="1"/>
      <dgm:spPr/>
      <dgm:t>
        <a:bodyPr/>
        <a:lstStyle/>
        <a:p>
          <a:endParaRPr lang="en-GB" dirty="0">
            <a:solidFill>
              <a:schemeClr val="bg1"/>
            </a:solidFill>
          </a:endParaRPr>
        </a:p>
      </dgm:t>
    </dgm:pt>
    <dgm:pt modelId="{F838B47B-D539-4EAC-8D7A-0A6D5CCB5566}" type="sibTrans" cxnId="{48FB81EA-5D91-436B-B186-51F22D6D06CE}">
      <dgm:prSet/>
      <dgm:spPr/>
      <dgm:t>
        <a:bodyPr/>
        <a:lstStyle/>
        <a:p>
          <a:endParaRPr lang="en-GB"/>
        </a:p>
      </dgm:t>
    </dgm:pt>
    <dgm:pt modelId="{BC1A9270-F4D0-4AB6-B4E4-075EEBEB036E}" type="parTrans" cxnId="{48FB81EA-5D91-436B-B186-51F22D6D06CE}">
      <dgm:prSet/>
      <dgm:spPr/>
      <dgm:t>
        <a:bodyPr/>
        <a:lstStyle/>
        <a:p>
          <a:endParaRPr lang="en-GB"/>
        </a:p>
      </dgm:t>
    </dgm:pt>
    <dgm:pt modelId="{9594A97B-556C-4B0C-BD68-2F9F4405D037}" type="pres">
      <dgm:prSet presAssocID="{319D1C35-D332-48A8-BB5C-9C99208B952E}" presName="Name0" presStyleCnt="0">
        <dgm:presLayoutVars>
          <dgm:chMax val="7"/>
          <dgm:chPref val="7"/>
          <dgm:dir/>
          <dgm:animLvl val="lvl"/>
        </dgm:presLayoutVars>
      </dgm:prSet>
      <dgm:spPr/>
    </dgm:pt>
    <dgm:pt modelId="{A8082EA5-874E-422E-835A-8F65B0F2974A}" type="pres">
      <dgm:prSet presAssocID="{458F2272-369E-4462-A31E-A40DD2C08D2B}" presName="Accent1" presStyleCnt="0"/>
      <dgm:spPr/>
    </dgm:pt>
    <dgm:pt modelId="{B3FE5D0C-C102-480E-AC84-2D81964C0971}" type="pres">
      <dgm:prSet presAssocID="{458F2272-369E-4462-A31E-A40DD2C08D2B}" presName="Accent" presStyleLbl="node1" presStyleIdx="0" presStyleCnt="3" custAng="2090018" custScaleX="156183" custScaleY="155384" custLinFactNeighborX="58192" custLinFactNeighborY="99959"/>
      <dgm:spPr>
        <a:solidFill>
          <a:srgbClr val="004494"/>
        </a:solidFill>
      </dgm:spPr>
    </dgm:pt>
    <dgm:pt modelId="{6C165BC2-943F-4ED3-AB39-FDFB36711103}" type="pres">
      <dgm:prSet presAssocID="{458F2272-369E-4462-A31E-A40DD2C08D2B}" presName="Parent1" presStyleLbl="revTx" presStyleIdx="0" presStyleCnt="3">
        <dgm:presLayoutVars>
          <dgm:chMax val="1"/>
          <dgm:chPref val="1"/>
          <dgm:bulletEnabled val="1"/>
        </dgm:presLayoutVars>
      </dgm:prSet>
      <dgm:spPr/>
    </dgm:pt>
    <dgm:pt modelId="{6C261387-5102-4C44-ABA5-E18AA55370BA}" type="pres">
      <dgm:prSet presAssocID="{FF227725-90CD-4A3A-AE29-CF7975C2C939}" presName="Accent2" presStyleCnt="0"/>
      <dgm:spPr/>
    </dgm:pt>
    <dgm:pt modelId="{7EC037C1-8E7B-410F-8115-E4E937BC20B0}" type="pres">
      <dgm:prSet presAssocID="{FF227725-90CD-4A3A-AE29-CF7975C2C939}" presName="Accent" presStyleLbl="node1" presStyleIdx="1" presStyleCnt="3" custScaleX="154092" custScaleY="147396" custLinFactNeighborX="-59795" custLinFactNeighborY="40539"/>
      <dgm:spPr>
        <a:solidFill>
          <a:schemeClr val="accent2"/>
        </a:solidFill>
      </dgm:spPr>
    </dgm:pt>
    <dgm:pt modelId="{5E990528-324C-419D-B544-8E7BB98399C8}" type="pres">
      <dgm:prSet presAssocID="{FF227725-90CD-4A3A-AE29-CF7975C2C939}" presName="Parent2" presStyleLbl="revTx" presStyleIdx="1" presStyleCnt="3" custLinFactY="956" custLinFactNeighborX="20252" custLinFactNeighborY="100000">
        <dgm:presLayoutVars>
          <dgm:chMax val="1"/>
          <dgm:chPref val="1"/>
          <dgm:bulletEnabled val="1"/>
        </dgm:presLayoutVars>
      </dgm:prSet>
      <dgm:spPr/>
    </dgm:pt>
    <dgm:pt modelId="{920A192C-83A8-44A7-88AA-E12ACEA57966}" type="pres">
      <dgm:prSet presAssocID="{80BF4CE0-9602-4D2E-92D1-949A0F0ECCB9}" presName="Accent3" presStyleCnt="0"/>
      <dgm:spPr/>
    </dgm:pt>
    <dgm:pt modelId="{6FDCA8F3-03C4-4455-9802-1B8692C34B59}" type="pres">
      <dgm:prSet presAssocID="{80BF4CE0-9602-4D2E-92D1-949A0F0ECCB9}" presName="Accent" presStyleLbl="node1" presStyleIdx="2" presStyleCnt="3" custAng="14811121" custScaleX="159437" custScaleY="154175" custLinFactY="-56044" custLinFactNeighborX="-15478" custLinFactNeighborY="-100000"/>
      <dgm:spPr>
        <a:solidFill>
          <a:srgbClr val="0088CE"/>
        </a:solidFill>
      </dgm:spPr>
    </dgm:pt>
    <dgm:pt modelId="{EC3EAF59-23A9-420E-A409-812BAF7B9162}" type="pres">
      <dgm:prSet presAssocID="{80BF4CE0-9602-4D2E-92D1-949A0F0ECCB9}" presName="Parent3" presStyleLbl="revTx" presStyleIdx="2" presStyleCnt="3">
        <dgm:presLayoutVars>
          <dgm:chMax val="1"/>
          <dgm:chPref val="1"/>
          <dgm:bulletEnabled val="1"/>
        </dgm:presLayoutVars>
      </dgm:prSet>
      <dgm:spPr/>
    </dgm:pt>
  </dgm:ptLst>
  <dgm:cxnLst>
    <dgm:cxn modelId="{969CFC0F-A173-45BC-B064-1C3AB732FB62}" type="presOf" srcId="{FF227725-90CD-4A3A-AE29-CF7975C2C939}" destId="{5E990528-324C-419D-B544-8E7BB98399C8}" srcOrd="0" destOrd="0" presId="urn:microsoft.com/office/officeart/2009/layout/CircleArrowProcess"/>
    <dgm:cxn modelId="{A3448C14-99CC-4E4A-9B3B-A62EE78CFC19}" type="presOf" srcId="{319D1C35-D332-48A8-BB5C-9C99208B952E}" destId="{9594A97B-556C-4B0C-BD68-2F9F4405D037}" srcOrd="0" destOrd="0" presId="urn:microsoft.com/office/officeart/2009/layout/CircleArrowProcess"/>
    <dgm:cxn modelId="{164DAF6E-D674-4559-BD35-6A631687F847}" srcId="{319D1C35-D332-48A8-BB5C-9C99208B952E}" destId="{80BF4CE0-9602-4D2E-92D1-949A0F0ECCB9}" srcOrd="2" destOrd="0" parTransId="{3C7A691C-F84A-4A32-8E29-8635E2CE1620}" sibTransId="{0F0F0540-0844-4422-991F-9985765DCCC3}"/>
    <dgm:cxn modelId="{7768857D-1947-4BE4-878E-F4845E623319}" srcId="{319D1C35-D332-48A8-BB5C-9C99208B952E}" destId="{458F2272-369E-4462-A31E-A40DD2C08D2B}" srcOrd="0" destOrd="0" parTransId="{89971B4B-4508-46DF-BAD2-2AF97696BAC5}" sibTransId="{C019BDCB-453E-42C4-B80E-A7EF240437FC}"/>
    <dgm:cxn modelId="{BA48C28F-FCE7-4BB6-8615-1817DCEEDE03}" type="presOf" srcId="{80BF4CE0-9602-4D2E-92D1-949A0F0ECCB9}" destId="{EC3EAF59-23A9-420E-A409-812BAF7B9162}" srcOrd="0" destOrd="0" presId="urn:microsoft.com/office/officeart/2009/layout/CircleArrowProcess"/>
    <dgm:cxn modelId="{2660ABD2-B057-44B2-A511-FABF45D2F4DB}" type="presOf" srcId="{458F2272-369E-4462-A31E-A40DD2C08D2B}" destId="{6C165BC2-943F-4ED3-AB39-FDFB36711103}" srcOrd="0" destOrd="0" presId="urn:microsoft.com/office/officeart/2009/layout/CircleArrowProcess"/>
    <dgm:cxn modelId="{48FB81EA-5D91-436B-B186-51F22D6D06CE}" srcId="{319D1C35-D332-48A8-BB5C-9C99208B952E}" destId="{FF227725-90CD-4A3A-AE29-CF7975C2C939}" srcOrd="1" destOrd="0" parTransId="{BC1A9270-F4D0-4AB6-B4E4-075EEBEB036E}" sibTransId="{F838B47B-D539-4EAC-8D7A-0A6D5CCB5566}"/>
    <dgm:cxn modelId="{661A5AAE-5937-4C08-885A-54E420ACC9C7}" type="presParOf" srcId="{9594A97B-556C-4B0C-BD68-2F9F4405D037}" destId="{A8082EA5-874E-422E-835A-8F65B0F2974A}" srcOrd="0" destOrd="0" presId="urn:microsoft.com/office/officeart/2009/layout/CircleArrowProcess"/>
    <dgm:cxn modelId="{B371AE4F-77E1-418E-9636-BD87C5038868}" type="presParOf" srcId="{A8082EA5-874E-422E-835A-8F65B0F2974A}" destId="{B3FE5D0C-C102-480E-AC84-2D81964C0971}" srcOrd="0" destOrd="0" presId="urn:microsoft.com/office/officeart/2009/layout/CircleArrowProcess"/>
    <dgm:cxn modelId="{08ACF6A5-3BE2-4F35-AD48-1D8DA6B929B1}" type="presParOf" srcId="{9594A97B-556C-4B0C-BD68-2F9F4405D037}" destId="{6C165BC2-943F-4ED3-AB39-FDFB36711103}" srcOrd="1" destOrd="0" presId="urn:microsoft.com/office/officeart/2009/layout/CircleArrowProcess"/>
    <dgm:cxn modelId="{88BAD639-CB22-4C67-8A98-DDA603C5B81D}" type="presParOf" srcId="{9594A97B-556C-4B0C-BD68-2F9F4405D037}" destId="{6C261387-5102-4C44-ABA5-E18AA55370BA}" srcOrd="2" destOrd="0" presId="urn:microsoft.com/office/officeart/2009/layout/CircleArrowProcess"/>
    <dgm:cxn modelId="{39F01E34-B502-4F48-AF86-5B2BC6868E9E}" type="presParOf" srcId="{6C261387-5102-4C44-ABA5-E18AA55370BA}" destId="{7EC037C1-8E7B-410F-8115-E4E937BC20B0}" srcOrd="0" destOrd="0" presId="urn:microsoft.com/office/officeart/2009/layout/CircleArrowProcess"/>
    <dgm:cxn modelId="{98B1D32A-4798-488F-88E3-2FEBCE8DE93E}" type="presParOf" srcId="{9594A97B-556C-4B0C-BD68-2F9F4405D037}" destId="{5E990528-324C-419D-B544-8E7BB98399C8}" srcOrd="3" destOrd="0" presId="urn:microsoft.com/office/officeart/2009/layout/CircleArrowProcess"/>
    <dgm:cxn modelId="{11193333-6D77-4735-A356-F12575F603DB}" type="presParOf" srcId="{9594A97B-556C-4B0C-BD68-2F9F4405D037}" destId="{920A192C-83A8-44A7-88AA-E12ACEA57966}" srcOrd="4" destOrd="0" presId="urn:microsoft.com/office/officeart/2009/layout/CircleArrowProcess"/>
    <dgm:cxn modelId="{AA317CEB-A8FA-49C5-8DDF-F34D84632798}" type="presParOf" srcId="{920A192C-83A8-44A7-88AA-E12ACEA57966}" destId="{6FDCA8F3-03C4-4455-9802-1B8692C34B59}" srcOrd="0" destOrd="0" presId="urn:microsoft.com/office/officeart/2009/layout/CircleArrowProcess"/>
    <dgm:cxn modelId="{B2DCD881-B4C5-40BB-9861-E17691041532}" type="presParOf" srcId="{9594A97B-556C-4B0C-BD68-2F9F4405D037}" destId="{EC3EAF59-23A9-420E-A409-812BAF7B916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12BAE-3F45-419D-ABC8-AE3828A11832}"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66103072-0E20-436B-AEE1-1843BAE14CBD}">
      <dgm:prSet phldrT="[Text]" custT="1"/>
      <dgm:spPr>
        <a:xfrm>
          <a:off x="4358549" y="204083"/>
          <a:ext cx="1926481" cy="1223315"/>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gm:spPr>
      <dgm:t>
        <a:bodyPr/>
        <a:lstStyle/>
        <a:p>
          <a:pPr>
            <a:buNone/>
          </a:pPr>
          <a:r>
            <a:rPr lang="en-US" sz="2400" b="1" dirty="0">
              <a:solidFill>
                <a:srgbClr val="FF0000"/>
              </a:solidFill>
              <a:latin typeface="Arial"/>
              <a:ea typeface="+mn-ea"/>
              <a:cs typeface="+mn-cs"/>
            </a:rPr>
            <a:t>EMJM</a:t>
          </a:r>
        </a:p>
      </dgm:t>
    </dgm:pt>
    <dgm:pt modelId="{B982EAC1-E8A0-4BE0-BEEE-B5DBF819FEA6}" type="parTrans" cxnId="{BC46358C-B720-46AE-A021-CDE79C575BF2}">
      <dgm:prSet/>
      <dgm:spPr/>
      <dgm:t>
        <a:bodyPr/>
        <a:lstStyle/>
        <a:p>
          <a:endParaRPr lang="en-US"/>
        </a:p>
      </dgm:t>
    </dgm:pt>
    <dgm:pt modelId="{94C6C638-6661-4376-BD69-8B7A2FDAD184}" type="sibTrans" cxnId="{BC46358C-B720-46AE-A021-CDE79C575BF2}">
      <dgm:prSet/>
      <dgm:spPr/>
      <dgm:t>
        <a:bodyPr/>
        <a:lstStyle/>
        <a:p>
          <a:endParaRPr lang="en-US"/>
        </a:p>
      </dgm:t>
    </dgm:pt>
    <dgm:pt modelId="{89E1A3BD-9B73-4D64-8573-1E2284D73082}">
      <dgm:prSet phldrT="[Text]" custT="1"/>
      <dgm:spPr>
        <a:xfrm>
          <a:off x="2462927" y="1987684"/>
          <a:ext cx="1926481" cy="1223315"/>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gm:spPr>
      <dgm:t>
        <a:bodyPr/>
        <a:lstStyle/>
        <a:p>
          <a:pPr>
            <a:buNone/>
          </a:pPr>
          <a:r>
            <a:rPr lang="en-US" sz="2400" b="1" dirty="0">
              <a:solidFill>
                <a:srgbClr val="4D4D4D">
                  <a:hueOff val="0"/>
                  <a:satOff val="0"/>
                  <a:lumOff val="0"/>
                  <a:alphaOff val="0"/>
                </a:srgbClr>
              </a:solidFill>
              <a:latin typeface="Arial"/>
              <a:ea typeface="+mn-ea"/>
              <a:cs typeface="+mn-cs"/>
            </a:rPr>
            <a:t>EES</a:t>
          </a:r>
        </a:p>
      </dgm:t>
    </dgm:pt>
    <dgm:pt modelId="{B4D6A591-64FE-4478-92B3-27C57241EF66}" type="parTrans" cxnId="{828C0429-214B-4371-8E88-002AA09FF4E8}">
      <dgm:prSet/>
      <dgm:spPr>
        <a:xfrm>
          <a:off x="3212114" y="1224048"/>
          <a:ext cx="1895622" cy="560284"/>
        </a:xfrm>
        <a:custGeom>
          <a:avLst/>
          <a:gdLst/>
          <a:ahLst/>
          <a:cxnLst/>
          <a:rect l="0" t="0" r="0" b="0"/>
          <a:pathLst>
            <a:path>
              <a:moveTo>
                <a:pt x="1895622" y="0"/>
              </a:moveTo>
              <a:lnTo>
                <a:pt x="1895622" y="381817"/>
              </a:lnTo>
              <a:lnTo>
                <a:pt x="0" y="381817"/>
              </a:lnTo>
              <a:lnTo>
                <a:pt x="0" y="560284"/>
              </a:lnTo>
            </a:path>
          </a:pathLst>
        </a:custGeom>
        <a:noFill/>
        <a:ln w="12700" cap="flat" cmpd="sng" algn="ctr">
          <a:solidFill>
            <a:srgbClr val="034EA2">
              <a:shade val="60000"/>
              <a:hueOff val="0"/>
              <a:satOff val="0"/>
              <a:lumOff val="0"/>
              <a:alphaOff val="0"/>
            </a:srgbClr>
          </a:solidFill>
          <a:prstDash val="solid"/>
          <a:miter lim="800000"/>
        </a:ln>
        <a:effectLst/>
      </dgm:spPr>
      <dgm:t>
        <a:bodyPr/>
        <a:lstStyle/>
        <a:p>
          <a:endParaRPr lang="en-US"/>
        </a:p>
      </dgm:t>
    </dgm:pt>
    <dgm:pt modelId="{29B2E030-1D0C-4E36-914A-36F56CC7D2F8}" type="sibTrans" cxnId="{828C0429-214B-4371-8E88-002AA09FF4E8}">
      <dgm:prSet/>
      <dgm:spPr/>
      <dgm:t>
        <a:bodyPr/>
        <a:lstStyle/>
        <a:p>
          <a:endParaRPr lang="en-US"/>
        </a:p>
      </dgm:t>
    </dgm:pt>
    <dgm:pt modelId="{DBCE9A4F-2C27-4276-84B9-7F506F3895A7}">
      <dgm:prSet phldrT="[Text]" custT="1"/>
      <dgm:spPr>
        <a:xfrm>
          <a:off x="1239985" y="3771284"/>
          <a:ext cx="2017777" cy="1223315"/>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gm:spPr>
      <dgm:t>
        <a:bodyPr/>
        <a:lstStyle/>
        <a:p>
          <a:pPr>
            <a:buNone/>
          </a:pPr>
          <a:r>
            <a:rPr lang="fr-FR" sz="1800" b="1" noProof="0" dirty="0">
              <a:solidFill>
                <a:srgbClr val="4D4D4D">
                  <a:hueOff val="0"/>
                  <a:satOff val="0"/>
                  <a:lumOff val="0"/>
                  <a:alphaOff val="0"/>
                </a:srgbClr>
              </a:solidFill>
              <a:latin typeface="Arial"/>
              <a:ea typeface="+mn-ea"/>
              <a:cs typeface="+mn-cs"/>
            </a:rPr>
            <a:t>Coûts institutionnels</a:t>
          </a:r>
        </a:p>
      </dgm:t>
    </dgm:pt>
    <dgm:pt modelId="{1B707876-693C-4B0B-8665-544C45AD65C0}" type="parTrans" cxnId="{99E7476A-20B6-467B-A104-E3401578DECF}">
      <dgm:prSet/>
      <dgm:spPr>
        <a:xfrm>
          <a:off x="2034820" y="3007648"/>
          <a:ext cx="1177294" cy="560284"/>
        </a:xfrm>
        <a:custGeom>
          <a:avLst/>
          <a:gdLst/>
          <a:ahLst/>
          <a:cxnLst/>
          <a:rect l="0" t="0" r="0" b="0"/>
          <a:pathLst>
            <a:path>
              <a:moveTo>
                <a:pt x="1177294" y="0"/>
              </a:moveTo>
              <a:lnTo>
                <a:pt x="1177294" y="381817"/>
              </a:lnTo>
              <a:lnTo>
                <a:pt x="0" y="381817"/>
              </a:lnTo>
              <a:lnTo>
                <a:pt x="0" y="560284"/>
              </a:lnTo>
            </a:path>
          </a:pathLst>
        </a:custGeom>
        <a:noFill/>
        <a:ln w="12700" cap="flat" cmpd="sng" algn="ctr">
          <a:solidFill>
            <a:srgbClr val="034EA2">
              <a:shade val="80000"/>
              <a:hueOff val="0"/>
              <a:satOff val="0"/>
              <a:lumOff val="0"/>
              <a:alphaOff val="0"/>
            </a:srgbClr>
          </a:solidFill>
          <a:prstDash val="solid"/>
          <a:miter lim="800000"/>
        </a:ln>
        <a:effectLst/>
      </dgm:spPr>
      <dgm:t>
        <a:bodyPr/>
        <a:lstStyle/>
        <a:p>
          <a:endParaRPr lang="en-US"/>
        </a:p>
      </dgm:t>
    </dgm:pt>
    <dgm:pt modelId="{FAA320A1-67E1-4268-A3A7-9424A6B53B91}" type="sibTrans" cxnId="{99E7476A-20B6-467B-A104-E3401578DECF}">
      <dgm:prSet/>
      <dgm:spPr/>
      <dgm:t>
        <a:bodyPr/>
        <a:lstStyle/>
        <a:p>
          <a:endParaRPr lang="en-US"/>
        </a:p>
      </dgm:t>
    </dgm:pt>
    <dgm:pt modelId="{B786877C-96A7-4CCC-9DB1-7E2726D8812D}">
      <dgm:prSet phldrT="[Text]" custT="1"/>
      <dgm:spPr>
        <a:xfrm>
          <a:off x="3684905" y="3772017"/>
          <a:ext cx="1926481" cy="1223315"/>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gm:spPr>
      <dgm:t>
        <a:bodyPr/>
        <a:lstStyle/>
        <a:p>
          <a:pPr>
            <a:buNone/>
          </a:pPr>
          <a:r>
            <a:rPr lang="fr-FR" sz="2000" b="1" noProof="0" dirty="0">
              <a:solidFill>
                <a:srgbClr val="4D4D4D">
                  <a:hueOff val="0"/>
                  <a:satOff val="0"/>
                  <a:lumOff val="0"/>
                  <a:alphaOff val="0"/>
                </a:srgbClr>
              </a:solidFill>
              <a:latin typeface="Arial"/>
              <a:ea typeface="+mn-ea"/>
              <a:cs typeface="+mn-cs"/>
            </a:rPr>
            <a:t>Besoins individuels</a:t>
          </a:r>
        </a:p>
      </dgm:t>
    </dgm:pt>
    <dgm:pt modelId="{3E415EE7-AC5A-464C-A0FB-62C6CD735B23}" type="parTrans" cxnId="{64804C35-8A9D-4672-B7E3-9467CBF559DA}">
      <dgm:prSet/>
      <dgm:spPr>
        <a:xfrm>
          <a:off x="3212114" y="3007648"/>
          <a:ext cx="1221978" cy="561017"/>
        </a:xfrm>
        <a:custGeom>
          <a:avLst/>
          <a:gdLst/>
          <a:ahLst/>
          <a:cxnLst/>
          <a:rect l="0" t="0" r="0" b="0"/>
          <a:pathLst>
            <a:path>
              <a:moveTo>
                <a:pt x="0" y="0"/>
              </a:moveTo>
              <a:lnTo>
                <a:pt x="0" y="382550"/>
              </a:lnTo>
              <a:lnTo>
                <a:pt x="1221978" y="382550"/>
              </a:lnTo>
              <a:lnTo>
                <a:pt x="1221978" y="561017"/>
              </a:lnTo>
            </a:path>
          </a:pathLst>
        </a:custGeom>
        <a:noFill/>
        <a:ln w="12700" cap="flat" cmpd="sng" algn="ctr">
          <a:solidFill>
            <a:srgbClr val="034EA2">
              <a:shade val="80000"/>
              <a:hueOff val="0"/>
              <a:satOff val="0"/>
              <a:lumOff val="0"/>
              <a:alphaOff val="0"/>
            </a:srgbClr>
          </a:solidFill>
          <a:prstDash val="solid"/>
          <a:miter lim="800000"/>
        </a:ln>
        <a:effectLst/>
      </dgm:spPr>
      <dgm:t>
        <a:bodyPr/>
        <a:lstStyle/>
        <a:p>
          <a:endParaRPr lang="en-US"/>
        </a:p>
      </dgm:t>
    </dgm:pt>
    <dgm:pt modelId="{EA8E26EB-0E20-4D0F-BDF6-F2091E117B28}" type="sibTrans" cxnId="{64804C35-8A9D-4672-B7E3-9467CBF559DA}">
      <dgm:prSet/>
      <dgm:spPr/>
      <dgm:t>
        <a:bodyPr/>
        <a:lstStyle/>
        <a:p>
          <a:endParaRPr lang="en-US"/>
        </a:p>
      </dgm:t>
    </dgm:pt>
    <dgm:pt modelId="{8D0806F0-0575-4F2B-8D03-D393E16AEC19}">
      <dgm:prSet phldrT="[Text]" custT="1"/>
      <dgm:spPr>
        <a:xfrm>
          <a:off x="6130664" y="2130249"/>
          <a:ext cx="1989650" cy="1160559"/>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gm:spPr>
      <dgm:t>
        <a:bodyPr/>
        <a:lstStyle/>
        <a:p>
          <a:pPr>
            <a:buNone/>
          </a:pPr>
          <a:r>
            <a:rPr lang="fr-FR" sz="2400" b="1" noProof="0" dirty="0">
              <a:solidFill>
                <a:srgbClr val="4D4D4D">
                  <a:hueOff val="0"/>
                  <a:satOff val="0"/>
                  <a:lumOff val="0"/>
                  <a:alphaOff val="0"/>
                </a:srgbClr>
              </a:solidFill>
              <a:latin typeface="Arial"/>
              <a:ea typeface="+mn-ea"/>
              <a:cs typeface="+mn-cs"/>
            </a:rPr>
            <a:t>Etudiants</a:t>
          </a:r>
        </a:p>
      </dgm:t>
    </dgm:pt>
    <dgm:pt modelId="{743F4D1A-112A-40B0-A8A2-08A14CBA29C2}" type="parTrans" cxnId="{76DB00C4-9E6F-4A29-93C4-A837625FB15E}">
      <dgm:prSet/>
      <dgm:spPr>
        <a:xfrm>
          <a:off x="5107736" y="1224048"/>
          <a:ext cx="1803700" cy="702850"/>
        </a:xfrm>
        <a:custGeom>
          <a:avLst/>
          <a:gdLst/>
          <a:ahLst/>
          <a:cxnLst/>
          <a:rect l="0" t="0" r="0" b="0"/>
          <a:pathLst>
            <a:path>
              <a:moveTo>
                <a:pt x="0" y="0"/>
              </a:moveTo>
              <a:lnTo>
                <a:pt x="0" y="524383"/>
              </a:lnTo>
              <a:lnTo>
                <a:pt x="1803700" y="524383"/>
              </a:lnTo>
              <a:lnTo>
                <a:pt x="1803700" y="702850"/>
              </a:lnTo>
            </a:path>
          </a:pathLst>
        </a:custGeom>
        <a:noFill/>
        <a:ln w="12700" cap="flat" cmpd="sng" algn="ctr">
          <a:solidFill>
            <a:srgbClr val="034EA2">
              <a:shade val="60000"/>
              <a:hueOff val="0"/>
              <a:satOff val="0"/>
              <a:lumOff val="0"/>
              <a:alphaOff val="0"/>
            </a:srgbClr>
          </a:solidFill>
          <a:prstDash val="solid"/>
          <a:miter lim="800000"/>
        </a:ln>
        <a:effectLst/>
      </dgm:spPr>
      <dgm:t>
        <a:bodyPr/>
        <a:lstStyle/>
        <a:p>
          <a:endParaRPr lang="en-US"/>
        </a:p>
      </dgm:t>
    </dgm:pt>
    <dgm:pt modelId="{9F68115E-ADC4-4B3D-885D-810F60D06C92}" type="sibTrans" cxnId="{76DB00C4-9E6F-4A29-93C4-A837625FB15E}">
      <dgm:prSet/>
      <dgm:spPr/>
      <dgm:t>
        <a:bodyPr/>
        <a:lstStyle/>
        <a:p>
          <a:endParaRPr lang="en-US"/>
        </a:p>
      </dgm:t>
    </dgm:pt>
    <dgm:pt modelId="{A9045F82-EFF1-4FB2-A3F8-CAF21DBEB95F}">
      <dgm:prSet phldrT="[Text]" custT="1"/>
      <dgm:spPr>
        <a:xfrm>
          <a:off x="6040457" y="3708528"/>
          <a:ext cx="2290740" cy="1223315"/>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gm:spPr>
      <dgm:t>
        <a:bodyPr/>
        <a:lstStyle/>
        <a:p>
          <a:pPr>
            <a:buNone/>
          </a:pPr>
          <a:r>
            <a:rPr lang="en-US" sz="2400" b="1" dirty="0">
              <a:solidFill>
                <a:srgbClr val="4D4D4D">
                  <a:hueOff val="0"/>
                  <a:satOff val="0"/>
                  <a:lumOff val="0"/>
                  <a:alphaOff val="0"/>
                </a:srgbClr>
              </a:solidFill>
              <a:latin typeface="Arial"/>
              <a:ea typeface="+mn-ea"/>
              <a:cs typeface="+mn-cs"/>
            </a:rPr>
            <a:t>Bourses</a:t>
          </a:r>
        </a:p>
      </dgm:t>
    </dgm:pt>
    <dgm:pt modelId="{A87A359C-C53C-4C65-84D3-7736A5E5CDE6}" type="parTrans" cxnId="{7735BC1A-3E45-4808-81EE-F3E69CFE4F33}">
      <dgm:prSet/>
      <dgm:spPr>
        <a:xfrm>
          <a:off x="6865716" y="3087457"/>
          <a:ext cx="91440" cy="417719"/>
        </a:xfrm>
        <a:custGeom>
          <a:avLst/>
          <a:gdLst/>
          <a:ahLst/>
          <a:cxnLst/>
          <a:rect l="0" t="0" r="0" b="0"/>
          <a:pathLst>
            <a:path>
              <a:moveTo>
                <a:pt x="45720" y="0"/>
              </a:moveTo>
              <a:lnTo>
                <a:pt x="45720" y="239252"/>
              </a:lnTo>
              <a:lnTo>
                <a:pt x="106057" y="239252"/>
              </a:lnTo>
              <a:lnTo>
                <a:pt x="106057" y="417719"/>
              </a:lnTo>
            </a:path>
          </a:pathLst>
        </a:custGeom>
        <a:noFill/>
        <a:ln w="12700" cap="flat" cmpd="sng" algn="ctr">
          <a:solidFill>
            <a:srgbClr val="034EA2">
              <a:shade val="80000"/>
              <a:hueOff val="0"/>
              <a:satOff val="0"/>
              <a:lumOff val="0"/>
              <a:alphaOff val="0"/>
            </a:srgbClr>
          </a:solidFill>
          <a:prstDash val="solid"/>
          <a:miter lim="800000"/>
        </a:ln>
        <a:effectLst/>
      </dgm:spPr>
      <dgm:t>
        <a:bodyPr/>
        <a:lstStyle/>
        <a:p>
          <a:endParaRPr lang="en-US"/>
        </a:p>
      </dgm:t>
    </dgm:pt>
    <dgm:pt modelId="{EBFAD18B-3D99-414B-9498-C26221D2B558}" type="sibTrans" cxnId="{7735BC1A-3E45-4808-81EE-F3E69CFE4F33}">
      <dgm:prSet/>
      <dgm:spPr/>
      <dgm:t>
        <a:bodyPr/>
        <a:lstStyle/>
        <a:p>
          <a:endParaRPr lang="en-US"/>
        </a:p>
      </dgm:t>
    </dgm:pt>
    <dgm:pt modelId="{A70D8FAF-22B1-4726-933F-4612EFE37C60}" type="pres">
      <dgm:prSet presAssocID="{60E12BAE-3F45-419D-ABC8-AE3828A11832}" presName="hierChild1" presStyleCnt="0">
        <dgm:presLayoutVars>
          <dgm:chPref val="1"/>
          <dgm:dir/>
          <dgm:animOne val="branch"/>
          <dgm:animLvl val="lvl"/>
          <dgm:resizeHandles/>
        </dgm:presLayoutVars>
      </dgm:prSet>
      <dgm:spPr/>
    </dgm:pt>
    <dgm:pt modelId="{80BE5987-0C7A-496E-A110-7C16F04ED3D7}" type="pres">
      <dgm:prSet presAssocID="{66103072-0E20-436B-AEE1-1843BAE14CBD}" presName="hierRoot1" presStyleCnt="0"/>
      <dgm:spPr/>
    </dgm:pt>
    <dgm:pt modelId="{4531620A-B1D0-409C-8CDF-CF6FFC8AD6DE}" type="pres">
      <dgm:prSet presAssocID="{66103072-0E20-436B-AEE1-1843BAE14CBD}" presName="composite" presStyleCnt="0"/>
      <dgm:spPr/>
    </dgm:pt>
    <dgm:pt modelId="{C37A8633-7453-4748-ABC5-8E59505F54A3}" type="pres">
      <dgm:prSet presAssocID="{66103072-0E20-436B-AEE1-1843BAE14CBD}" presName="background" presStyleLbl="node0" presStyleIdx="0" presStyleCnt="1"/>
      <dgm:spPr>
        <a:xfrm>
          <a:off x="4144495" y="732"/>
          <a:ext cx="1926481" cy="1223315"/>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gm:spPr>
    </dgm:pt>
    <dgm:pt modelId="{F19B77AB-3193-4C3B-B82C-573C36723F13}" type="pres">
      <dgm:prSet presAssocID="{66103072-0E20-436B-AEE1-1843BAE14CBD}" presName="text" presStyleLbl="fgAcc0" presStyleIdx="0" presStyleCnt="1" custLinFactNeighborY="911">
        <dgm:presLayoutVars>
          <dgm:chPref val="3"/>
        </dgm:presLayoutVars>
      </dgm:prSet>
      <dgm:spPr/>
    </dgm:pt>
    <dgm:pt modelId="{36F8F65D-DB9A-4592-85F2-81B14298F1E7}" type="pres">
      <dgm:prSet presAssocID="{66103072-0E20-436B-AEE1-1843BAE14CBD}" presName="hierChild2" presStyleCnt="0"/>
      <dgm:spPr/>
    </dgm:pt>
    <dgm:pt modelId="{EA520DC0-3FE9-4945-BE7E-FAE9FC6DF45F}" type="pres">
      <dgm:prSet presAssocID="{B4D6A591-64FE-4478-92B3-27C57241EF66}" presName="Name10" presStyleLbl="parChTrans1D2" presStyleIdx="0" presStyleCnt="2"/>
      <dgm:spPr/>
    </dgm:pt>
    <dgm:pt modelId="{19DD3096-12A8-4513-899C-235B175B25A5}" type="pres">
      <dgm:prSet presAssocID="{89E1A3BD-9B73-4D64-8573-1E2284D73082}" presName="hierRoot2" presStyleCnt="0"/>
      <dgm:spPr/>
    </dgm:pt>
    <dgm:pt modelId="{8031ABCC-0DD4-4E8B-B772-2859892CFC8E}" type="pres">
      <dgm:prSet presAssocID="{89E1A3BD-9B73-4D64-8573-1E2284D73082}" presName="composite2" presStyleCnt="0"/>
      <dgm:spPr/>
    </dgm:pt>
    <dgm:pt modelId="{E0599831-58D8-4809-957C-0FA1849D9DC0}" type="pres">
      <dgm:prSet presAssocID="{89E1A3BD-9B73-4D64-8573-1E2284D73082}" presName="background2" presStyleLbl="node2" presStyleIdx="0" presStyleCnt="2"/>
      <dgm:spPr>
        <a:xfrm>
          <a:off x="2248873" y="1784333"/>
          <a:ext cx="1926481" cy="1223315"/>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gm:spPr>
    </dgm:pt>
    <dgm:pt modelId="{2F55589A-CBE1-4FC0-A5A7-82DEB86EEFCC}" type="pres">
      <dgm:prSet presAssocID="{89E1A3BD-9B73-4D64-8573-1E2284D73082}" presName="text2" presStyleLbl="fgAcc2" presStyleIdx="0" presStyleCnt="2">
        <dgm:presLayoutVars>
          <dgm:chPref val="3"/>
        </dgm:presLayoutVars>
      </dgm:prSet>
      <dgm:spPr/>
    </dgm:pt>
    <dgm:pt modelId="{66BC716E-BC3A-47C7-9388-3D7B480F56D0}" type="pres">
      <dgm:prSet presAssocID="{89E1A3BD-9B73-4D64-8573-1E2284D73082}" presName="hierChild3" presStyleCnt="0"/>
      <dgm:spPr/>
    </dgm:pt>
    <dgm:pt modelId="{139EDADD-C9FD-42A6-9730-C4FF5F2AFCAE}" type="pres">
      <dgm:prSet presAssocID="{1B707876-693C-4B0B-8665-544C45AD65C0}" presName="Name17" presStyleLbl="parChTrans1D3" presStyleIdx="0" presStyleCnt="3"/>
      <dgm:spPr/>
    </dgm:pt>
    <dgm:pt modelId="{74695B5D-512B-409D-9FD8-EC339E822C04}" type="pres">
      <dgm:prSet presAssocID="{DBCE9A4F-2C27-4276-84B9-7F506F3895A7}" presName="hierRoot3" presStyleCnt="0"/>
      <dgm:spPr/>
    </dgm:pt>
    <dgm:pt modelId="{9F2792C1-13BF-4596-9ABB-650556CA52AB}" type="pres">
      <dgm:prSet presAssocID="{DBCE9A4F-2C27-4276-84B9-7F506F3895A7}" presName="composite3" presStyleCnt="0"/>
      <dgm:spPr/>
    </dgm:pt>
    <dgm:pt modelId="{DF2FD106-A995-4AAC-98EB-9A5984F19E41}" type="pres">
      <dgm:prSet presAssocID="{DBCE9A4F-2C27-4276-84B9-7F506F3895A7}" presName="background3" presStyleLbl="node3" presStyleIdx="0" presStyleCnt="3"/>
      <dgm:spPr>
        <a:xfrm>
          <a:off x="1025931" y="3567933"/>
          <a:ext cx="2017777" cy="1223315"/>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gm:spPr>
    </dgm:pt>
    <dgm:pt modelId="{D56CDD67-AD2B-4DC1-807B-AF801BBBE0F4}" type="pres">
      <dgm:prSet presAssocID="{DBCE9A4F-2C27-4276-84B9-7F506F3895A7}" presName="text3" presStyleLbl="fgAcc3" presStyleIdx="0" presStyleCnt="3" custScaleX="104739">
        <dgm:presLayoutVars>
          <dgm:chPref val="3"/>
        </dgm:presLayoutVars>
      </dgm:prSet>
      <dgm:spPr/>
    </dgm:pt>
    <dgm:pt modelId="{A5E2E913-2DD3-4DEC-B71E-4C457D0565B7}" type="pres">
      <dgm:prSet presAssocID="{DBCE9A4F-2C27-4276-84B9-7F506F3895A7}" presName="hierChild4" presStyleCnt="0"/>
      <dgm:spPr/>
    </dgm:pt>
    <dgm:pt modelId="{604F96D5-7FC2-4056-A035-0D8CF88ADCA3}" type="pres">
      <dgm:prSet presAssocID="{3E415EE7-AC5A-464C-A0FB-62C6CD735B23}" presName="Name17" presStyleLbl="parChTrans1D3" presStyleIdx="1" presStyleCnt="3"/>
      <dgm:spPr/>
    </dgm:pt>
    <dgm:pt modelId="{7B098656-84AB-4096-9B19-6539D57C600B}" type="pres">
      <dgm:prSet presAssocID="{B786877C-96A7-4CCC-9DB1-7E2726D8812D}" presName="hierRoot3" presStyleCnt="0"/>
      <dgm:spPr/>
    </dgm:pt>
    <dgm:pt modelId="{AE6740FA-EA71-4B6F-B519-C8C781E11744}" type="pres">
      <dgm:prSet presAssocID="{B786877C-96A7-4CCC-9DB1-7E2726D8812D}" presName="composite3" presStyleCnt="0"/>
      <dgm:spPr/>
    </dgm:pt>
    <dgm:pt modelId="{766FEF2F-F1AF-4BA1-B13F-4F43BCE073C7}" type="pres">
      <dgm:prSet presAssocID="{B786877C-96A7-4CCC-9DB1-7E2726D8812D}" presName="background3" presStyleLbl="node3" presStyleIdx="1" presStyleCnt="3"/>
      <dgm:spPr>
        <a:xfrm>
          <a:off x="3470852" y="3568666"/>
          <a:ext cx="1926481" cy="1223315"/>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gm:spPr>
    </dgm:pt>
    <dgm:pt modelId="{EC5A9A94-ED46-4F40-9034-2769467B133D}" type="pres">
      <dgm:prSet presAssocID="{B786877C-96A7-4CCC-9DB1-7E2726D8812D}" presName="text3" presStyleLbl="fgAcc3" presStyleIdx="1" presStyleCnt="3" custLinFactNeighborX="-50" custLinFactNeighborY="3021">
        <dgm:presLayoutVars>
          <dgm:chPref val="3"/>
        </dgm:presLayoutVars>
      </dgm:prSet>
      <dgm:spPr/>
    </dgm:pt>
    <dgm:pt modelId="{BA0096A7-31CA-4F04-BA13-1C757F28FFD4}" type="pres">
      <dgm:prSet presAssocID="{B786877C-96A7-4CCC-9DB1-7E2726D8812D}" presName="hierChild4" presStyleCnt="0"/>
      <dgm:spPr/>
    </dgm:pt>
    <dgm:pt modelId="{982434C3-2D62-4F7C-9AA3-AEA4B9AAF50D}" type="pres">
      <dgm:prSet presAssocID="{743F4D1A-112A-40B0-A8A2-08A14CBA29C2}" presName="Name10" presStyleLbl="parChTrans1D2" presStyleIdx="1" presStyleCnt="2"/>
      <dgm:spPr/>
    </dgm:pt>
    <dgm:pt modelId="{38E64815-2CC5-45BD-B40E-B32E16A936B3}" type="pres">
      <dgm:prSet presAssocID="{8D0806F0-0575-4F2B-8D03-D393E16AEC19}" presName="hierRoot2" presStyleCnt="0"/>
      <dgm:spPr/>
    </dgm:pt>
    <dgm:pt modelId="{FB7503B8-E680-4DAE-AE35-9287E3862A3E}" type="pres">
      <dgm:prSet presAssocID="{8D0806F0-0575-4F2B-8D03-D393E16AEC19}" presName="composite2" presStyleCnt="0"/>
      <dgm:spPr/>
    </dgm:pt>
    <dgm:pt modelId="{46E065A1-209A-4DC0-99A3-25D35FA39943}" type="pres">
      <dgm:prSet presAssocID="{8D0806F0-0575-4F2B-8D03-D393E16AEC19}" presName="background2" presStyleLbl="node2" presStyleIdx="1" presStyleCnt="2"/>
      <dgm:spPr>
        <a:xfrm>
          <a:off x="5916611" y="1926898"/>
          <a:ext cx="1989650" cy="1160559"/>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gm:spPr>
    </dgm:pt>
    <dgm:pt modelId="{3321DF91-481D-42A1-9A9F-C9A59CC081A8}" type="pres">
      <dgm:prSet presAssocID="{8D0806F0-0575-4F2B-8D03-D393E16AEC19}" presName="text2" presStyleLbl="fgAcc2" presStyleIdx="1" presStyleCnt="2" custScaleX="103279" custScaleY="94870" custLinFactNeighborX="-2206" custLinFactNeighborY="1546">
        <dgm:presLayoutVars>
          <dgm:chPref val="3"/>
        </dgm:presLayoutVars>
      </dgm:prSet>
      <dgm:spPr/>
    </dgm:pt>
    <dgm:pt modelId="{AC9D61C6-E62B-4E08-A5EF-F7460DB90195}" type="pres">
      <dgm:prSet presAssocID="{8D0806F0-0575-4F2B-8D03-D393E16AEC19}" presName="hierChild3" presStyleCnt="0"/>
      <dgm:spPr/>
    </dgm:pt>
    <dgm:pt modelId="{1D81319C-F577-4779-8BFC-B56F472996D7}" type="pres">
      <dgm:prSet presAssocID="{A87A359C-C53C-4C65-84D3-7736A5E5CDE6}" presName="Name17" presStyleLbl="parChTrans1D3" presStyleIdx="2" presStyleCnt="3"/>
      <dgm:spPr/>
    </dgm:pt>
    <dgm:pt modelId="{B7EBBD53-89A9-4F1C-B9DB-FA229087ABF0}" type="pres">
      <dgm:prSet presAssocID="{A9045F82-EFF1-4FB2-A3F8-CAF21DBEB95F}" presName="hierRoot3" presStyleCnt="0"/>
      <dgm:spPr/>
    </dgm:pt>
    <dgm:pt modelId="{1BA574DD-8A7A-4BD1-B508-2487BC4B2793}" type="pres">
      <dgm:prSet presAssocID="{A9045F82-EFF1-4FB2-A3F8-CAF21DBEB95F}" presName="composite3" presStyleCnt="0"/>
      <dgm:spPr/>
    </dgm:pt>
    <dgm:pt modelId="{58964C3C-3050-4296-B630-8BCAD43319E9}" type="pres">
      <dgm:prSet presAssocID="{A9045F82-EFF1-4FB2-A3F8-CAF21DBEB95F}" presName="background3" presStyleLbl="node3" presStyleIdx="2" presStyleCnt="3"/>
      <dgm:spPr>
        <a:xfrm>
          <a:off x="5826403" y="3505177"/>
          <a:ext cx="2290740" cy="1223315"/>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gm:spPr>
    </dgm:pt>
    <dgm:pt modelId="{7E08A3E0-192E-4750-9301-CD88B88FB924}" type="pres">
      <dgm:prSet presAssocID="{A9045F82-EFF1-4FB2-A3F8-CAF21DBEB95F}" presName="text3" presStyleLbl="fgAcc3" presStyleIdx="2" presStyleCnt="3" custScaleX="118908" custLinFactNeighborX="0" custLinFactNeighborY="3331">
        <dgm:presLayoutVars>
          <dgm:chPref val="3"/>
        </dgm:presLayoutVars>
      </dgm:prSet>
      <dgm:spPr/>
    </dgm:pt>
    <dgm:pt modelId="{6EABD604-2B01-48E9-8A28-D9FE3D353360}" type="pres">
      <dgm:prSet presAssocID="{A9045F82-EFF1-4FB2-A3F8-CAF21DBEB95F}" presName="hierChild4" presStyleCnt="0"/>
      <dgm:spPr/>
    </dgm:pt>
  </dgm:ptLst>
  <dgm:cxnLst>
    <dgm:cxn modelId="{EA90C702-E6DB-4700-A6E8-B882F495B729}" type="presOf" srcId="{60E12BAE-3F45-419D-ABC8-AE3828A11832}" destId="{A70D8FAF-22B1-4726-933F-4612EFE37C60}" srcOrd="0" destOrd="0" presId="urn:microsoft.com/office/officeart/2005/8/layout/hierarchy1"/>
    <dgm:cxn modelId="{F1667C17-C98B-4A57-A54C-F5F366E8133A}" type="presOf" srcId="{A87A359C-C53C-4C65-84D3-7736A5E5CDE6}" destId="{1D81319C-F577-4779-8BFC-B56F472996D7}" srcOrd="0" destOrd="0" presId="urn:microsoft.com/office/officeart/2005/8/layout/hierarchy1"/>
    <dgm:cxn modelId="{7735BC1A-3E45-4808-81EE-F3E69CFE4F33}" srcId="{8D0806F0-0575-4F2B-8D03-D393E16AEC19}" destId="{A9045F82-EFF1-4FB2-A3F8-CAF21DBEB95F}" srcOrd="0" destOrd="0" parTransId="{A87A359C-C53C-4C65-84D3-7736A5E5CDE6}" sibTransId="{EBFAD18B-3D99-414B-9498-C26221D2B558}"/>
    <dgm:cxn modelId="{9BD2DC24-5CF3-4AC2-8802-C1846D5F4FB8}" type="presOf" srcId="{89E1A3BD-9B73-4D64-8573-1E2284D73082}" destId="{2F55589A-CBE1-4FC0-A5A7-82DEB86EEFCC}" srcOrd="0" destOrd="0" presId="urn:microsoft.com/office/officeart/2005/8/layout/hierarchy1"/>
    <dgm:cxn modelId="{828C0429-214B-4371-8E88-002AA09FF4E8}" srcId="{66103072-0E20-436B-AEE1-1843BAE14CBD}" destId="{89E1A3BD-9B73-4D64-8573-1E2284D73082}" srcOrd="0" destOrd="0" parTransId="{B4D6A591-64FE-4478-92B3-27C57241EF66}" sibTransId="{29B2E030-1D0C-4E36-914A-36F56CC7D2F8}"/>
    <dgm:cxn modelId="{64804C35-8A9D-4672-B7E3-9467CBF559DA}" srcId="{89E1A3BD-9B73-4D64-8573-1E2284D73082}" destId="{B786877C-96A7-4CCC-9DB1-7E2726D8812D}" srcOrd="1" destOrd="0" parTransId="{3E415EE7-AC5A-464C-A0FB-62C6CD735B23}" sibTransId="{EA8E26EB-0E20-4D0F-BDF6-F2091E117B28}"/>
    <dgm:cxn modelId="{B0DD8838-91EA-42D1-8049-AA7DBFABE4FA}" type="presOf" srcId="{B786877C-96A7-4CCC-9DB1-7E2726D8812D}" destId="{EC5A9A94-ED46-4F40-9034-2769467B133D}" srcOrd="0" destOrd="0" presId="urn:microsoft.com/office/officeart/2005/8/layout/hierarchy1"/>
    <dgm:cxn modelId="{53C51E64-E41A-4AF1-8E9F-0C8D8935B474}" type="presOf" srcId="{8D0806F0-0575-4F2B-8D03-D393E16AEC19}" destId="{3321DF91-481D-42A1-9A9F-C9A59CC081A8}" srcOrd="0" destOrd="0" presId="urn:microsoft.com/office/officeart/2005/8/layout/hierarchy1"/>
    <dgm:cxn modelId="{59CD6564-FD10-4B38-AE2E-644BF3F6F4A7}" type="presOf" srcId="{3E415EE7-AC5A-464C-A0FB-62C6CD735B23}" destId="{604F96D5-7FC2-4056-A035-0D8CF88ADCA3}" srcOrd="0" destOrd="0" presId="urn:microsoft.com/office/officeart/2005/8/layout/hierarchy1"/>
    <dgm:cxn modelId="{99E7476A-20B6-467B-A104-E3401578DECF}" srcId="{89E1A3BD-9B73-4D64-8573-1E2284D73082}" destId="{DBCE9A4F-2C27-4276-84B9-7F506F3895A7}" srcOrd="0" destOrd="0" parTransId="{1B707876-693C-4B0B-8665-544C45AD65C0}" sibTransId="{FAA320A1-67E1-4268-A3A7-9424A6B53B91}"/>
    <dgm:cxn modelId="{4D7D7F54-0ADF-4725-B281-D06309EC6485}" type="presOf" srcId="{66103072-0E20-436B-AEE1-1843BAE14CBD}" destId="{F19B77AB-3193-4C3B-B82C-573C36723F13}" srcOrd="0" destOrd="0" presId="urn:microsoft.com/office/officeart/2005/8/layout/hierarchy1"/>
    <dgm:cxn modelId="{2B10CD54-AE17-4BDD-A2FF-D34BF08B6537}" type="presOf" srcId="{DBCE9A4F-2C27-4276-84B9-7F506F3895A7}" destId="{D56CDD67-AD2B-4DC1-807B-AF801BBBE0F4}" srcOrd="0" destOrd="0" presId="urn:microsoft.com/office/officeart/2005/8/layout/hierarchy1"/>
    <dgm:cxn modelId="{BC46358C-B720-46AE-A021-CDE79C575BF2}" srcId="{60E12BAE-3F45-419D-ABC8-AE3828A11832}" destId="{66103072-0E20-436B-AEE1-1843BAE14CBD}" srcOrd="0" destOrd="0" parTransId="{B982EAC1-E8A0-4BE0-BEEE-B5DBF819FEA6}" sibTransId="{94C6C638-6661-4376-BD69-8B7A2FDAD184}"/>
    <dgm:cxn modelId="{D35A5DAE-531F-46FE-B23D-10A1864CE71B}" type="presOf" srcId="{743F4D1A-112A-40B0-A8A2-08A14CBA29C2}" destId="{982434C3-2D62-4F7C-9AA3-AEA4B9AAF50D}" srcOrd="0" destOrd="0" presId="urn:microsoft.com/office/officeart/2005/8/layout/hierarchy1"/>
    <dgm:cxn modelId="{29D6B5B2-BA1F-412E-AC47-BB5EB47016FE}" type="presOf" srcId="{B4D6A591-64FE-4478-92B3-27C57241EF66}" destId="{EA520DC0-3FE9-4945-BE7E-FAE9FC6DF45F}" srcOrd="0" destOrd="0" presId="urn:microsoft.com/office/officeart/2005/8/layout/hierarchy1"/>
    <dgm:cxn modelId="{5D3488BF-4E21-4D67-ABC3-B2C221C3C66B}" type="presOf" srcId="{1B707876-693C-4B0B-8665-544C45AD65C0}" destId="{139EDADD-C9FD-42A6-9730-C4FF5F2AFCAE}" srcOrd="0" destOrd="0" presId="urn:microsoft.com/office/officeart/2005/8/layout/hierarchy1"/>
    <dgm:cxn modelId="{76DB00C4-9E6F-4A29-93C4-A837625FB15E}" srcId="{66103072-0E20-436B-AEE1-1843BAE14CBD}" destId="{8D0806F0-0575-4F2B-8D03-D393E16AEC19}" srcOrd="1" destOrd="0" parTransId="{743F4D1A-112A-40B0-A8A2-08A14CBA29C2}" sibTransId="{9F68115E-ADC4-4B3D-885D-810F60D06C92}"/>
    <dgm:cxn modelId="{DCDDF8E9-6D50-4070-A6F3-C49DAF3E81B1}" type="presOf" srcId="{A9045F82-EFF1-4FB2-A3F8-CAF21DBEB95F}" destId="{7E08A3E0-192E-4750-9301-CD88B88FB924}" srcOrd="0" destOrd="0" presId="urn:microsoft.com/office/officeart/2005/8/layout/hierarchy1"/>
    <dgm:cxn modelId="{5032BAC1-6AC5-4A76-ACB1-7168AD2B23DC}" type="presParOf" srcId="{A70D8FAF-22B1-4726-933F-4612EFE37C60}" destId="{80BE5987-0C7A-496E-A110-7C16F04ED3D7}" srcOrd="0" destOrd="0" presId="urn:microsoft.com/office/officeart/2005/8/layout/hierarchy1"/>
    <dgm:cxn modelId="{B45B7B2E-9801-4632-94DA-39D2E71ADB4D}" type="presParOf" srcId="{80BE5987-0C7A-496E-A110-7C16F04ED3D7}" destId="{4531620A-B1D0-409C-8CDF-CF6FFC8AD6DE}" srcOrd="0" destOrd="0" presId="urn:microsoft.com/office/officeart/2005/8/layout/hierarchy1"/>
    <dgm:cxn modelId="{AF55E389-462F-4FA1-AC1B-1353EBB29162}" type="presParOf" srcId="{4531620A-B1D0-409C-8CDF-CF6FFC8AD6DE}" destId="{C37A8633-7453-4748-ABC5-8E59505F54A3}" srcOrd="0" destOrd="0" presId="urn:microsoft.com/office/officeart/2005/8/layout/hierarchy1"/>
    <dgm:cxn modelId="{24E4145A-8C5A-4E59-B269-F0B390853622}" type="presParOf" srcId="{4531620A-B1D0-409C-8CDF-CF6FFC8AD6DE}" destId="{F19B77AB-3193-4C3B-B82C-573C36723F13}" srcOrd="1" destOrd="0" presId="urn:microsoft.com/office/officeart/2005/8/layout/hierarchy1"/>
    <dgm:cxn modelId="{20AA475C-F903-4514-86F8-EEBC05F9A59F}" type="presParOf" srcId="{80BE5987-0C7A-496E-A110-7C16F04ED3D7}" destId="{36F8F65D-DB9A-4592-85F2-81B14298F1E7}" srcOrd="1" destOrd="0" presId="urn:microsoft.com/office/officeart/2005/8/layout/hierarchy1"/>
    <dgm:cxn modelId="{68EA3820-5BB8-417D-80EC-11595CA62360}" type="presParOf" srcId="{36F8F65D-DB9A-4592-85F2-81B14298F1E7}" destId="{EA520DC0-3FE9-4945-BE7E-FAE9FC6DF45F}" srcOrd="0" destOrd="0" presId="urn:microsoft.com/office/officeart/2005/8/layout/hierarchy1"/>
    <dgm:cxn modelId="{60517CF5-8E59-4C2A-9FCF-00D0F89CF439}" type="presParOf" srcId="{36F8F65D-DB9A-4592-85F2-81B14298F1E7}" destId="{19DD3096-12A8-4513-899C-235B175B25A5}" srcOrd="1" destOrd="0" presId="urn:microsoft.com/office/officeart/2005/8/layout/hierarchy1"/>
    <dgm:cxn modelId="{C17BE440-D70D-4723-BA26-36A7D6BF81C0}" type="presParOf" srcId="{19DD3096-12A8-4513-899C-235B175B25A5}" destId="{8031ABCC-0DD4-4E8B-B772-2859892CFC8E}" srcOrd="0" destOrd="0" presId="urn:microsoft.com/office/officeart/2005/8/layout/hierarchy1"/>
    <dgm:cxn modelId="{64D37317-0E2B-45BD-BFED-48459798B3C6}" type="presParOf" srcId="{8031ABCC-0DD4-4E8B-B772-2859892CFC8E}" destId="{E0599831-58D8-4809-957C-0FA1849D9DC0}" srcOrd="0" destOrd="0" presId="urn:microsoft.com/office/officeart/2005/8/layout/hierarchy1"/>
    <dgm:cxn modelId="{416CA2AA-CB64-4C9D-9746-AE476BB44F26}" type="presParOf" srcId="{8031ABCC-0DD4-4E8B-B772-2859892CFC8E}" destId="{2F55589A-CBE1-4FC0-A5A7-82DEB86EEFCC}" srcOrd="1" destOrd="0" presId="urn:microsoft.com/office/officeart/2005/8/layout/hierarchy1"/>
    <dgm:cxn modelId="{8169EA4F-E8F8-45FA-A7A0-0B04BBD775E4}" type="presParOf" srcId="{19DD3096-12A8-4513-899C-235B175B25A5}" destId="{66BC716E-BC3A-47C7-9388-3D7B480F56D0}" srcOrd="1" destOrd="0" presId="urn:microsoft.com/office/officeart/2005/8/layout/hierarchy1"/>
    <dgm:cxn modelId="{DFE93C08-9AD2-4B51-8210-9A1DBAAD1F1B}" type="presParOf" srcId="{66BC716E-BC3A-47C7-9388-3D7B480F56D0}" destId="{139EDADD-C9FD-42A6-9730-C4FF5F2AFCAE}" srcOrd="0" destOrd="0" presId="urn:microsoft.com/office/officeart/2005/8/layout/hierarchy1"/>
    <dgm:cxn modelId="{FECEE0BA-AC3D-4634-B015-3A9974BF01F4}" type="presParOf" srcId="{66BC716E-BC3A-47C7-9388-3D7B480F56D0}" destId="{74695B5D-512B-409D-9FD8-EC339E822C04}" srcOrd="1" destOrd="0" presId="urn:microsoft.com/office/officeart/2005/8/layout/hierarchy1"/>
    <dgm:cxn modelId="{99982332-33DD-40E7-A0BA-6E83299A9D2D}" type="presParOf" srcId="{74695B5D-512B-409D-9FD8-EC339E822C04}" destId="{9F2792C1-13BF-4596-9ABB-650556CA52AB}" srcOrd="0" destOrd="0" presId="urn:microsoft.com/office/officeart/2005/8/layout/hierarchy1"/>
    <dgm:cxn modelId="{A300B91B-BB32-4DB5-AA6A-E59AEFD4B424}" type="presParOf" srcId="{9F2792C1-13BF-4596-9ABB-650556CA52AB}" destId="{DF2FD106-A995-4AAC-98EB-9A5984F19E41}" srcOrd="0" destOrd="0" presId="urn:microsoft.com/office/officeart/2005/8/layout/hierarchy1"/>
    <dgm:cxn modelId="{59680374-05CB-452B-9C9B-2EE8C8310C26}" type="presParOf" srcId="{9F2792C1-13BF-4596-9ABB-650556CA52AB}" destId="{D56CDD67-AD2B-4DC1-807B-AF801BBBE0F4}" srcOrd="1" destOrd="0" presId="urn:microsoft.com/office/officeart/2005/8/layout/hierarchy1"/>
    <dgm:cxn modelId="{FA10CE4A-E097-45A8-96D5-D28A835E3B21}" type="presParOf" srcId="{74695B5D-512B-409D-9FD8-EC339E822C04}" destId="{A5E2E913-2DD3-4DEC-B71E-4C457D0565B7}" srcOrd="1" destOrd="0" presId="urn:microsoft.com/office/officeart/2005/8/layout/hierarchy1"/>
    <dgm:cxn modelId="{BD26C94E-4616-4B42-9154-78885707D865}" type="presParOf" srcId="{66BC716E-BC3A-47C7-9388-3D7B480F56D0}" destId="{604F96D5-7FC2-4056-A035-0D8CF88ADCA3}" srcOrd="2" destOrd="0" presId="urn:microsoft.com/office/officeart/2005/8/layout/hierarchy1"/>
    <dgm:cxn modelId="{3F0282F5-26FA-4D37-9CEC-30A07324C88D}" type="presParOf" srcId="{66BC716E-BC3A-47C7-9388-3D7B480F56D0}" destId="{7B098656-84AB-4096-9B19-6539D57C600B}" srcOrd="3" destOrd="0" presId="urn:microsoft.com/office/officeart/2005/8/layout/hierarchy1"/>
    <dgm:cxn modelId="{D8B7E2A2-2C5A-4D07-8561-429B710523DF}" type="presParOf" srcId="{7B098656-84AB-4096-9B19-6539D57C600B}" destId="{AE6740FA-EA71-4B6F-B519-C8C781E11744}" srcOrd="0" destOrd="0" presId="urn:microsoft.com/office/officeart/2005/8/layout/hierarchy1"/>
    <dgm:cxn modelId="{651A4C50-079A-4BA5-9411-AC5420BD6BDE}" type="presParOf" srcId="{AE6740FA-EA71-4B6F-B519-C8C781E11744}" destId="{766FEF2F-F1AF-4BA1-B13F-4F43BCE073C7}" srcOrd="0" destOrd="0" presId="urn:microsoft.com/office/officeart/2005/8/layout/hierarchy1"/>
    <dgm:cxn modelId="{B3E0F66D-BA2F-4324-B5FE-7655DDC8C27E}" type="presParOf" srcId="{AE6740FA-EA71-4B6F-B519-C8C781E11744}" destId="{EC5A9A94-ED46-4F40-9034-2769467B133D}" srcOrd="1" destOrd="0" presId="urn:microsoft.com/office/officeart/2005/8/layout/hierarchy1"/>
    <dgm:cxn modelId="{95BA45D3-7536-446F-A996-292D85671720}" type="presParOf" srcId="{7B098656-84AB-4096-9B19-6539D57C600B}" destId="{BA0096A7-31CA-4F04-BA13-1C757F28FFD4}" srcOrd="1" destOrd="0" presId="urn:microsoft.com/office/officeart/2005/8/layout/hierarchy1"/>
    <dgm:cxn modelId="{D08961AC-5312-4C63-BAD6-CEB88BE0F12B}" type="presParOf" srcId="{36F8F65D-DB9A-4592-85F2-81B14298F1E7}" destId="{982434C3-2D62-4F7C-9AA3-AEA4B9AAF50D}" srcOrd="2" destOrd="0" presId="urn:microsoft.com/office/officeart/2005/8/layout/hierarchy1"/>
    <dgm:cxn modelId="{56C2EC7D-1F68-4233-BFDE-FD5FE4240F85}" type="presParOf" srcId="{36F8F65D-DB9A-4592-85F2-81B14298F1E7}" destId="{38E64815-2CC5-45BD-B40E-B32E16A936B3}" srcOrd="3" destOrd="0" presId="urn:microsoft.com/office/officeart/2005/8/layout/hierarchy1"/>
    <dgm:cxn modelId="{6B58B302-4192-4B60-942E-8FB736550343}" type="presParOf" srcId="{38E64815-2CC5-45BD-B40E-B32E16A936B3}" destId="{FB7503B8-E680-4DAE-AE35-9287E3862A3E}" srcOrd="0" destOrd="0" presId="urn:microsoft.com/office/officeart/2005/8/layout/hierarchy1"/>
    <dgm:cxn modelId="{F881B28F-C154-48FC-81FE-6E9FC16E2453}" type="presParOf" srcId="{FB7503B8-E680-4DAE-AE35-9287E3862A3E}" destId="{46E065A1-209A-4DC0-99A3-25D35FA39943}" srcOrd="0" destOrd="0" presId="urn:microsoft.com/office/officeart/2005/8/layout/hierarchy1"/>
    <dgm:cxn modelId="{E8A9A682-A59D-4ED7-87B3-E03EE56D4175}" type="presParOf" srcId="{FB7503B8-E680-4DAE-AE35-9287E3862A3E}" destId="{3321DF91-481D-42A1-9A9F-C9A59CC081A8}" srcOrd="1" destOrd="0" presId="urn:microsoft.com/office/officeart/2005/8/layout/hierarchy1"/>
    <dgm:cxn modelId="{C92C08E4-025F-48C7-BE1B-D3CE704996D9}" type="presParOf" srcId="{38E64815-2CC5-45BD-B40E-B32E16A936B3}" destId="{AC9D61C6-E62B-4E08-A5EF-F7460DB90195}" srcOrd="1" destOrd="0" presId="urn:microsoft.com/office/officeart/2005/8/layout/hierarchy1"/>
    <dgm:cxn modelId="{03953DB3-33B7-4499-914E-E5016D7E0256}" type="presParOf" srcId="{AC9D61C6-E62B-4E08-A5EF-F7460DB90195}" destId="{1D81319C-F577-4779-8BFC-B56F472996D7}" srcOrd="0" destOrd="0" presId="urn:microsoft.com/office/officeart/2005/8/layout/hierarchy1"/>
    <dgm:cxn modelId="{B157DB95-A3E4-415D-B46C-15A8C829D12C}" type="presParOf" srcId="{AC9D61C6-E62B-4E08-A5EF-F7460DB90195}" destId="{B7EBBD53-89A9-4F1C-B9DB-FA229087ABF0}" srcOrd="1" destOrd="0" presId="urn:microsoft.com/office/officeart/2005/8/layout/hierarchy1"/>
    <dgm:cxn modelId="{2EA579CE-9A84-4FDB-84A7-31319978E20C}" type="presParOf" srcId="{B7EBBD53-89A9-4F1C-B9DB-FA229087ABF0}" destId="{1BA574DD-8A7A-4BD1-B508-2487BC4B2793}" srcOrd="0" destOrd="0" presId="urn:microsoft.com/office/officeart/2005/8/layout/hierarchy1"/>
    <dgm:cxn modelId="{9261644B-F697-4090-A4B6-EC5CC79E1A36}" type="presParOf" srcId="{1BA574DD-8A7A-4BD1-B508-2487BC4B2793}" destId="{58964C3C-3050-4296-B630-8BCAD43319E9}" srcOrd="0" destOrd="0" presId="urn:microsoft.com/office/officeart/2005/8/layout/hierarchy1"/>
    <dgm:cxn modelId="{BFA8FF40-EAD5-4740-867E-C3B72A311FE5}" type="presParOf" srcId="{1BA574DD-8A7A-4BD1-B508-2487BC4B2793}" destId="{7E08A3E0-192E-4750-9301-CD88B88FB924}" srcOrd="1" destOrd="0" presId="urn:microsoft.com/office/officeart/2005/8/layout/hierarchy1"/>
    <dgm:cxn modelId="{46B61FCA-2575-42F9-979F-82A5FB2601FD}" type="presParOf" srcId="{B7EBBD53-89A9-4F1C-B9DB-FA229087ABF0}" destId="{6EABD604-2B01-48E9-8A28-D9FE3D3533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708A-39C0-43F2-8E47-C25CE92930F2}">
      <dsp:nvSpPr>
        <dsp:cNvPr id="0" name=""/>
        <dsp:cNvSpPr/>
      </dsp:nvSpPr>
      <dsp:spPr>
        <a:xfrm>
          <a:off x="2943820" y="493409"/>
          <a:ext cx="2628317" cy="1576990"/>
        </a:xfrm>
        <a:prstGeom prst="rect">
          <a:avLst/>
        </a:prstGeom>
        <a:solidFill>
          <a:schemeClr val="accent1">
            <a:lumMod val="7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fr-FR" sz="1600" b="0" i="1" kern="1200" dirty="0"/>
        </a:p>
      </dsp:txBody>
      <dsp:txXfrm>
        <a:off x="2943820" y="493409"/>
        <a:ext cx="2628317" cy="1576990"/>
      </dsp:txXfrm>
    </dsp:sp>
    <dsp:sp modelId="{958DA116-B054-4F2F-9FE9-6D901B23CFC5}">
      <dsp:nvSpPr>
        <dsp:cNvPr id="0" name=""/>
        <dsp:cNvSpPr/>
      </dsp:nvSpPr>
      <dsp:spPr>
        <a:xfrm>
          <a:off x="5712253" y="2353595"/>
          <a:ext cx="2628317" cy="1576990"/>
        </a:xfrm>
        <a:prstGeom prst="rect">
          <a:avLst/>
        </a:prstGeom>
        <a:solidFill>
          <a:schemeClr val="accent1">
            <a:lumMod val="7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5712253" y="2353595"/>
        <a:ext cx="2628317" cy="1576990"/>
      </dsp:txXfrm>
    </dsp:sp>
    <dsp:sp modelId="{2F8A0771-EFC6-4A30-915A-8A67C814F517}">
      <dsp:nvSpPr>
        <dsp:cNvPr id="0" name=""/>
        <dsp:cNvSpPr/>
      </dsp:nvSpPr>
      <dsp:spPr>
        <a:xfrm>
          <a:off x="154991" y="2371699"/>
          <a:ext cx="2628317" cy="1576990"/>
        </a:xfrm>
        <a:prstGeom prst="rect">
          <a:avLst/>
        </a:prstGeom>
        <a:solidFill>
          <a:schemeClr val="accent1">
            <a:lumMod val="7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154991" y="2371699"/>
        <a:ext cx="2628317" cy="1576990"/>
      </dsp:txXfrm>
    </dsp:sp>
    <dsp:sp modelId="{59FFCAB2-7957-459E-870D-2127B93D0815}">
      <dsp:nvSpPr>
        <dsp:cNvPr id="0" name=""/>
        <dsp:cNvSpPr/>
      </dsp:nvSpPr>
      <dsp:spPr>
        <a:xfrm>
          <a:off x="168921" y="493419"/>
          <a:ext cx="2628317" cy="1576990"/>
        </a:xfrm>
        <a:prstGeom prst="rect">
          <a:avLst/>
        </a:prstGeom>
        <a:solidFill>
          <a:schemeClr val="accent1">
            <a:lumMod val="7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168921" y="493419"/>
        <a:ext cx="2628317" cy="1576990"/>
      </dsp:txXfrm>
    </dsp:sp>
    <dsp:sp modelId="{0CC4A306-6E11-4DAF-B428-59F62B28504A}">
      <dsp:nvSpPr>
        <dsp:cNvPr id="0" name=""/>
        <dsp:cNvSpPr/>
      </dsp:nvSpPr>
      <dsp:spPr>
        <a:xfrm>
          <a:off x="5707785" y="506666"/>
          <a:ext cx="2628317" cy="1576990"/>
        </a:xfrm>
        <a:prstGeom prst="rect">
          <a:avLst/>
        </a:prstGeom>
        <a:solidFill>
          <a:schemeClr val="accent1">
            <a:lumMod val="7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5707785" y="506666"/>
        <a:ext cx="2628317" cy="1576990"/>
      </dsp:txXfrm>
    </dsp:sp>
    <dsp:sp modelId="{AA3BD429-93D7-4B4C-8DF3-0F1C4B2B5AE3}">
      <dsp:nvSpPr>
        <dsp:cNvPr id="0" name=""/>
        <dsp:cNvSpPr/>
      </dsp:nvSpPr>
      <dsp:spPr>
        <a:xfrm>
          <a:off x="2943820" y="2360245"/>
          <a:ext cx="2628317" cy="1576990"/>
        </a:xfrm>
        <a:prstGeom prst="rect">
          <a:avLst/>
        </a:prstGeom>
        <a:solidFill>
          <a:schemeClr val="accent1">
            <a:lumMod val="75000"/>
          </a:schemeClr>
        </a:solidFill>
        <a:ln w="190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2943820" y="2360245"/>
        <a:ext cx="2628317" cy="1576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54379-2E57-41D8-9F98-51C827D92570}">
      <dsp:nvSpPr>
        <dsp:cNvPr id="0" name=""/>
        <dsp:cNvSpPr/>
      </dsp:nvSpPr>
      <dsp:spPr>
        <a:xfrm>
          <a:off x="0" y="0"/>
          <a:ext cx="1667195" cy="1586816"/>
        </a:xfrm>
        <a:prstGeom prst="flowChartConnector">
          <a:avLst/>
        </a:prstGeom>
        <a:solidFill>
          <a:schemeClr val="bg1">
            <a:lumMod val="75000"/>
          </a:schemeClr>
        </a:solidFill>
        <a:ln w="12700" cap="flat" cmpd="sng" algn="ctr">
          <a:solidFill>
            <a:schemeClr val="lt1">
              <a:hueOff val="0"/>
              <a:satOff val="0"/>
              <a:lumOff val="0"/>
              <a:alphaOff val="0"/>
            </a:schemeClr>
          </a:solidFill>
          <a:prstDash val="solid"/>
          <a:miter lim="800000"/>
        </a:ln>
        <a:effectLst>
          <a:outerShdw blurRad="127000" dir="18900000" sy="23000" kx="-1200000" algn="b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flexible</a:t>
          </a:r>
        </a:p>
      </dsp:txBody>
      <dsp:txXfrm>
        <a:off x="244155" y="232384"/>
        <a:ext cx="1178885" cy="1122048"/>
      </dsp:txXfrm>
    </dsp:sp>
    <dsp:sp modelId="{78AA5607-A134-4ABE-8E21-0577FEC77360}">
      <dsp:nvSpPr>
        <dsp:cNvPr id="0" name=""/>
        <dsp:cNvSpPr/>
      </dsp:nvSpPr>
      <dsp:spPr>
        <a:xfrm>
          <a:off x="52731" y="2363004"/>
          <a:ext cx="2224573" cy="2056596"/>
        </a:xfrm>
        <a:prstGeom prst="flowChartConnector">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simple</a:t>
          </a:r>
        </a:p>
      </dsp:txBody>
      <dsp:txXfrm>
        <a:off x="378512" y="2664186"/>
        <a:ext cx="1573011" cy="1454232"/>
      </dsp:txXfrm>
    </dsp:sp>
    <dsp:sp modelId="{C5F66399-F688-495C-8F18-DFE84EBAFC3A}">
      <dsp:nvSpPr>
        <dsp:cNvPr id="0" name=""/>
        <dsp:cNvSpPr/>
      </dsp:nvSpPr>
      <dsp:spPr>
        <a:xfrm>
          <a:off x="3413952" y="2379233"/>
          <a:ext cx="1602843" cy="1481796"/>
        </a:xfrm>
        <a:prstGeom prst="flowChartConnector">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stratégique</a:t>
          </a:r>
        </a:p>
      </dsp:txBody>
      <dsp:txXfrm>
        <a:off x="3648683" y="2596237"/>
        <a:ext cx="1133381" cy="1047788"/>
      </dsp:txXfrm>
    </dsp:sp>
    <dsp:sp modelId="{E884D54A-D90F-4F6C-9520-DFC8DE855006}">
      <dsp:nvSpPr>
        <dsp:cNvPr id="0" name=""/>
        <dsp:cNvSpPr/>
      </dsp:nvSpPr>
      <dsp:spPr>
        <a:xfrm>
          <a:off x="3869711" y="371313"/>
          <a:ext cx="1653093" cy="1644825"/>
        </a:xfrm>
        <a:prstGeom prst="flowChartConnector">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ouvert</a:t>
          </a:r>
        </a:p>
      </dsp:txBody>
      <dsp:txXfrm>
        <a:off x="4111801" y="612192"/>
        <a:ext cx="1168913" cy="1163067"/>
      </dsp:txXfrm>
    </dsp:sp>
    <dsp:sp modelId="{B66B62FB-6CE6-456E-A89C-60FCF93C850A}">
      <dsp:nvSpPr>
        <dsp:cNvPr id="0" name=""/>
        <dsp:cNvSpPr/>
      </dsp:nvSpPr>
      <dsp:spPr>
        <a:xfrm>
          <a:off x="7442648" y="2706380"/>
          <a:ext cx="1779200" cy="1644825"/>
        </a:xfrm>
        <a:prstGeom prst="flowChartConnector">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127000" dir="18900000" sy="23000" kx="-1200000" algn="b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attractif</a:t>
          </a:r>
        </a:p>
      </dsp:txBody>
      <dsp:txXfrm>
        <a:off x="7703206" y="2947259"/>
        <a:ext cx="1258084" cy="1163067"/>
      </dsp:txXfrm>
    </dsp:sp>
    <dsp:sp modelId="{B305EB0E-119F-4B32-83E2-ED7F40590768}">
      <dsp:nvSpPr>
        <dsp:cNvPr id="0" name=""/>
        <dsp:cNvSpPr/>
      </dsp:nvSpPr>
      <dsp:spPr>
        <a:xfrm>
          <a:off x="5685441" y="1441664"/>
          <a:ext cx="1843654" cy="1850680"/>
        </a:xfrm>
        <a:prstGeom prst="flowChartConnector">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inclusif</a:t>
          </a:r>
        </a:p>
      </dsp:txBody>
      <dsp:txXfrm>
        <a:off x="5955438" y="1712690"/>
        <a:ext cx="1303660" cy="1308628"/>
      </dsp:txXfrm>
    </dsp:sp>
    <dsp:sp modelId="{F9D6D868-231F-4C84-9D45-8951C1B27156}">
      <dsp:nvSpPr>
        <dsp:cNvPr id="0" name=""/>
        <dsp:cNvSpPr/>
      </dsp:nvSpPr>
      <dsp:spPr>
        <a:xfrm>
          <a:off x="1663695" y="842839"/>
          <a:ext cx="1718616" cy="1632300"/>
        </a:xfrm>
        <a:prstGeom prst="flowChartConnector">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durable</a:t>
          </a:r>
        </a:p>
      </dsp:txBody>
      <dsp:txXfrm>
        <a:off x="1915380" y="1081884"/>
        <a:ext cx="1215246" cy="1154210"/>
      </dsp:txXfrm>
    </dsp:sp>
    <dsp:sp modelId="{CBEF344E-CDAA-47B3-97C9-11FE8EFBF7BD}">
      <dsp:nvSpPr>
        <dsp:cNvPr id="0" name=""/>
        <dsp:cNvSpPr/>
      </dsp:nvSpPr>
      <dsp:spPr>
        <a:xfrm>
          <a:off x="7041466" y="82864"/>
          <a:ext cx="1779200" cy="1644825"/>
        </a:xfrm>
        <a:prstGeom prst="flowChartConnector">
          <a:avLst/>
        </a:prstGeom>
        <a:gradFill rotWithShape="0">
          <a:gsLst>
            <a:gs pos="29000">
              <a:srgbClr val="C00000">
                <a:alpha val="70000"/>
              </a:srgbClr>
            </a:gs>
            <a:gs pos="100000">
              <a:srgbClr val="BB136F"/>
            </a:gs>
            <a:gs pos="100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Plus généreux</a:t>
          </a:r>
        </a:p>
      </dsp:txBody>
      <dsp:txXfrm>
        <a:off x="7302024" y="323743"/>
        <a:ext cx="1258084" cy="1163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D0C-C102-480E-AC84-2D81964C0971}">
      <dsp:nvSpPr>
        <dsp:cNvPr id="0" name=""/>
        <dsp:cNvSpPr/>
      </dsp:nvSpPr>
      <dsp:spPr>
        <a:xfrm rot="2090018">
          <a:off x="3162270" y="1577810"/>
          <a:ext cx="3308402" cy="3291978"/>
        </a:xfrm>
        <a:prstGeom prst="circularArrow">
          <a:avLst>
            <a:gd name="adj1" fmla="val 10980"/>
            <a:gd name="adj2" fmla="val 1142322"/>
            <a:gd name="adj3" fmla="val 4500000"/>
            <a:gd name="adj4" fmla="val 10800000"/>
            <a:gd name="adj5" fmla="val 12500"/>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65BC2-943F-4ED3-AB39-FDFB36711103}">
      <dsp:nvSpPr>
        <dsp:cNvPr id="0" name=""/>
        <dsp:cNvSpPr/>
      </dsp:nvSpPr>
      <dsp:spPr>
        <a:xfrm>
          <a:off x="2992866" y="811637"/>
          <a:ext cx="1177090" cy="58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p>
      </dsp:txBody>
      <dsp:txXfrm>
        <a:off x="2992866" y="811637"/>
        <a:ext cx="1177090" cy="588404"/>
      </dsp:txXfrm>
    </dsp:sp>
    <dsp:sp modelId="{7EC037C1-8E7B-410F-8115-E4E937BC20B0}">
      <dsp:nvSpPr>
        <dsp:cNvPr id="0" name=""/>
        <dsp:cNvSpPr/>
      </dsp:nvSpPr>
      <dsp:spPr>
        <a:xfrm>
          <a:off x="96768" y="1620848"/>
          <a:ext cx="3264108" cy="3122743"/>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90528-324C-419D-B544-8E7BB98399C8}">
      <dsp:nvSpPr>
        <dsp:cNvPr id="0" name=""/>
        <dsp:cNvSpPr/>
      </dsp:nvSpPr>
      <dsp:spPr>
        <a:xfrm>
          <a:off x="2645291" y="2630006"/>
          <a:ext cx="1177090" cy="58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solidFill>
              <a:schemeClr val="bg1"/>
            </a:solidFill>
          </a:endParaRPr>
        </a:p>
      </dsp:txBody>
      <dsp:txXfrm>
        <a:off x="2645291" y="2630006"/>
        <a:ext cx="1177090" cy="588404"/>
      </dsp:txXfrm>
    </dsp:sp>
    <dsp:sp modelId="{6FDCA8F3-03C4-4455-9802-1B8692C34B59}">
      <dsp:nvSpPr>
        <dsp:cNvPr id="0" name=""/>
        <dsp:cNvSpPr/>
      </dsp:nvSpPr>
      <dsp:spPr>
        <a:xfrm rot="14811121">
          <a:off x="1852874" y="-707189"/>
          <a:ext cx="2901650" cy="2807010"/>
        </a:xfrm>
        <a:prstGeom prst="blockArc">
          <a:avLst>
            <a:gd name="adj1" fmla="val 13500000"/>
            <a:gd name="adj2" fmla="val 10800000"/>
            <a:gd name="adj3" fmla="val 12740"/>
          </a:avLst>
        </a:prstGeom>
        <a:solidFill>
          <a:srgbClr val="0088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EAF59-23A9-420E-A409-812BAF7B9162}">
      <dsp:nvSpPr>
        <dsp:cNvPr id="0" name=""/>
        <dsp:cNvSpPr/>
      </dsp:nvSpPr>
      <dsp:spPr>
        <a:xfrm>
          <a:off x="2995650" y="3262076"/>
          <a:ext cx="1177090" cy="58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GB" sz="3800" kern="1200" dirty="0">
            <a:solidFill>
              <a:schemeClr val="bg1"/>
            </a:solidFill>
          </a:endParaRPr>
        </a:p>
      </dsp:txBody>
      <dsp:txXfrm>
        <a:off x="2995650" y="3262076"/>
        <a:ext cx="1177090" cy="588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1319C-F577-4779-8BFC-B56F472996D7}">
      <dsp:nvSpPr>
        <dsp:cNvPr id="0" name=""/>
        <dsp:cNvSpPr/>
      </dsp:nvSpPr>
      <dsp:spPr>
        <a:xfrm>
          <a:off x="6426799" y="2664528"/>
          <a:ext cx="91440" cy="523407"/>
        </a:xfrm>
        <a:custGeom>
          <a:avLst/>
          <a:gdLst/>
          <a:ahLst/>
          <a:cxnLst/>
          <a:rect l="0" t="0" r="0" b="0"/>
          <a:pathLst>
            <a:path>
              <a:moveTo>
                <a:pt x="45720" y="0"/>
              </a:moveTo>
              <a:lnTo>
                <a:pt x="45720" y="239252"/>
              </a:lnTo>
              <a:lnTo>
                <a:pt x="106057" y="239252"/>
              </a:lnTo>
              <a:lnTo>
                <a:pt x="106057" y="417719"/>
              </a:lnTo>
            </a:path>
          </a:pathLst>
        </a:custGeom>
        <a:noFill/>
        <a:ln w="12700" cap="flat" cmpd="sng" algn="ctr">
          <a:solidFill>
            <a:srgbClr val="034EA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82434C3-2D62-4F7C-9AA3-AEA4B9AAF50D}">
      <dsp:nvSpPr>
        <dsp:cNvPr id="0" name=""/>
        <dsp:cNvSpPr/>
      </dsp:nvSpPr>
      <dsp:spPr>
        <a:xfrm>
          <a:off x="4834704" y="1110267"/>
          <a:ext cx="1637815" cy="510757"/>
        </a:xfrm>
        <a:custGeom>
          <a:avLst/>
          <a:gdLst/>
          <a:ahLst/>
          <a:cxnLst/>
          <a:rect l="0" t="0" r="0" b="0"/>
          <a:pathLst>
            <a:path>
              <a:moveTo>
                <a:pt x="0" y="0"/>
              </a:moveTo>
              <a:lnTo>
                <a:pt x="0" y="524383"/>
              </a:lnTo>
              <a:lnTo>
                <a:pt x="1803700" y="524383"/>
              </a:lnTo>
              <a:lnTo>
                <a:pt x="1803700" y="702850"/>
              </a:lnTo>
            </a:path>
          </a:pathLst>
        </a:custGeom>
        <a:noFill/>
        <a:ln w="12700" cap="flat" cmpd="sng" algn="ctr">
          <a:solidFill>
            <a:srgbClr val="034EA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4F96D5-7FC2-4056-A035-0D8CF88ADCA3}">
      <dsp:nvSpPr>
        <dsp:cNvPr id="0" name=""/>
        <dsp:cNvSpPr/>
      </dsp:nvSpPr>
      <dsp:spPr>
        <a:xfrm>
          <a:off x="3130278" y="2703949"/>
          <a:ext cx="1098727" cy="504090"/>
        </a:xfrm>
        <a:custGeom>
          <a:avLst/>
          <a:gdLst/>
          <a:ahLst/>
          <a:cxnLst/>
          <a:rect l="0" t="0" r="0" b="0"/>
          <a:pathLst>
            <a:path>
              <a:moveTo>
                <a:pt x="0" y="0"/>
              </a:moveTo>
              <a:lnTo>
                <a:pt x="0" y="382550"/>
              </a:lnTo>
              <a:lnTo>
                <a:pt x="1221978" y="382550"/>
              </a:lnTo>
              <a:lnTo>
                <a:pt x="1221978" y="561017"/>
              </a:lnTo>
            </a:path>
          </a:pathLst>
        </a:custGeom>
        <a:noFill/>
        <a:ln w="12700" cap="flat" cmpd="sng" algn="ctr">
          <a:solidFill>
            <a:srgbClr val="034EA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9EDADD-C9FD-42A6-9730-C4FF5F2AFCAE}">
      <dsp:nvSpPr>
        <dsp:cNvPr id="0" name=""/>
        <dsp:cNvSpPr/>
      </dsp:nvSpPr>
      <dsp:spPr>
        <a:xfrm>
          <a:off x="2071728" y="2703949"/>
          <a:ext cx="1058549" cy="503773"/>
        </a:xfrm>
        <a:custGeom>
          <a:avLst/>
          <a:gdLst/>
          <a:ahLst/>
          <a:cxnLst/>
          <a:rect l="0" t="0" r="0" b="0"/>
          <a:pathLst>
            <a:path>
              <a:moveTo>
                <a:pt x="1177294" y="0"/>
              </a:moveTo>
              <a:lnTo>
                <a:pt x="1177294" y="381817"/>
              </a:lnTo>
              <a:lnTo>
                <a:pt x="0" y="381817"/>
              </a:lnTo>
              <a:lnTo>
                <a:pt x="0" y="560284"/>
              </a:lnTo>
            </a:path>
          </a:pathLst>
        </a:custGeom>
        <a:noFill/>
        <a:ln w="12700" cap="flat" cmpd="sng" algn="ctr">
          <a:solidFill>
            <a:srgbClr val="034EA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A520DC0-3FE9-4945-BE7E-FAE9FC6DF45F}">
      <dsp:nvSpPr>
        <dsp:cNvPr id="0" name=""/>
        <dsp:cNvSpPr/>
      </dsp:nvSpPr>
      <dsp:spPr>
        <a:xfrm>
          <a:off x="3130278" y="1110267"/>
          <a:ext cx="1704425" cy="493753"/>
        </a:xfrm>
        <a:custGeom>
          <a:avLst/>
          <a:gdLst/>
          <a:ahLst/>
          <a:cxnLst/>
          <a:rect l="0" t="0" r="0" b="0"/>
          <a:pathLst>
            <a:path>
              <a:moveTo>
                <a:pt x="1895622" y="0"/>
              </a:moveTo>
              <a:lnTo>
                <a:pt x="1895622" y="381817"/>
              </a:lnTo>
              <a:lnTo>
                <a:pt x="0" y="381817"/>
              </a:lnTo>
              <a:lnTo>
                <a:pt x="0" y="560284"/>
              </a:lnTo>
            </a:path>
          </a:pathLst>
        </a:custGeom>
        <a:noFill/>
        <a:ln w="12700" cap="flat" cmpd="sng" algn="ctr">
          <a:solidFill>
            <a:srgbClr val="034EA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37A8633-7453-4748-ABC5-8E59505F54A3}">
      <dsp:nvSpPr>
        <dsp:cNvPr id="0" name=""/>
        <dsp:cNvSpPr/>
      </dsp:nvSpPr>
      <dsp:spPr>
        <a:xfrm>
          <a:off x="3968618" y="10337"/>
          <a:ext cx="1732172" cy="1099929"/>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B77AB-3193-4C3B-B82C-573C36723F13}">
      <dsp:nvSpPr>
        <dsp:cNvPr id="0" name=""/>
        <dsp:cNvSpPr/>
      </dsp:nvSpPr>
      <dsp:spPr>
        <a:xfrm>
          <a:off x="4161081" y="193178"/>
          <a:ext cx="1732172" cy="1099929"/>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a:ea typeface="+mn-ea"/>
              <a:cs typeface="+mn-cs"/>
            </a:rPr>
            <a:t>EMJM</a:t>
          </a:r>
        </a:p>
      </dsp:txBody>
      <dsp:txXfrm>
        <a:off x="4193297" y="225394"/>
        <a:ext cx="1667740" cy="1035497"/>
      </dsp:txXfrm>
    </dsp:sp>
    <dsp:sp modelId="{E0599831-58D8-4809-957C-0FA1849D9DC0}">
      <dsp:nvSpPr>
        <dsp:cNvPr id="0" name=""/>
        <dsp:cNvSpPr/>
      </dsp:nvSpPr>
      <dsp:spPr>
        <a:xfrm>
          <a:off x="2264192" y="1604020"/>
          <a:ext cx="1732172" cy="1099929"/>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5589A-CBE1-4FC0-A5A7-82DEB86EEFCC}">
      <dsp:nvSpPr>
        <dsp:cNvPr id="0" name=""/>
        <dsp:cNvSpPr/>
      </dsp:nvSpPr>
      <dsp:spPr>
        <a:xfrm>
          <a:off x="2456655" y="1786860"/>
          <a:ext cx="1732172" cy="1099929"/>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4D4D4D">
                  <a:hueOff val="0"/>
                  <a:satOff val="0"/>
                  <a:lumOff val="0"/>
                  <a:alphaOff val="0"/>
                </a:srgbClr>
              </a:solidFill>
              <a:latin typeface="Arial"/>
              <a:ea typeface="+mn-ea"/>
              <a:cs typeface="+mn-cs"/>
            </a:rPr>
            <a:t>EES</a:t>
          </a:r>
        </a:p>
      </dsp:txBody>
      <dsp:txXfrm>
        <a:off x="2488871" y="1819076"/>
        <a:ext cx="1667740" cy="1035497"/>
      </dsp:txXfrm>
    </dsp:sp>
    <dsp:sp modelId="{DF2FD106-A995-4AAC-98EB-9A5984F19E41}">
      <dsp:nvSpPr>
        <dsp:cNvPr id="0" name=""/>
        <dsp:cNvSpPr/>
      </dsp:nvSpPr>
      <dsp:spPr>
        <a:xfrm>
          <a:off x="1164598" y="3207722"/>
          <a:ext cx="1814259" cy="1099929"/>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CDD67-AD2B-4DC1-807B-AF801BBBE0F4}">
      <dsp:nvSpPr>
        <dsp:cNvPr id="0" name=""/>
        <dsp:cNvSpPr/>
      </dsp:nvSpPr>
      <dsp:spPr>
        <a:xfrm>
          <a:off x="1357062" y="3390563"/>
          <a:ext cx="1814259" cy="1099929"/>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rgbClr val="4D4D4D">
                  <a:hueOff val="0"/>
                  <a:satOff val="0"/>
                  <a:lumOff val="0"/>
                  <a:alphaOff val="0"/>
                </a:srgbClr>
              </a:solidFill>
              <a:latin typeface="Arial"/>
              <a:ea typeface="+mn-ea"/>
              <a:cs typeface="+mn-cs"/>
            </a:rPr>
            <a:t>Coûts institutionnels</a:t>
          </a:r>
        </a:p>
      </dsp:txBody>
      <dsp:txXfrm>
        <a:off x="1389278" y="3422779"/>
        <a:ext cx="1749827" cy="1035497"/>
      </dsp:txXfrm>
    </dsp:sp>
    <dsp:sp modelId="{766FEF2F-F1AF-4BA1-B13F-4F43BCE073C7}">
      <dsp:nvSpPr>
        <dsp:cNvPr id="0" name=""/>
        <dsp:cNvSpPr/>
      </dsp:nvSpPr>
      <dsp:spPr>
        <a:xfrm>
          <a:off x="3362919" y="3208040"/>
          <a:ext cx="1732172" cy="1099929"/>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A9A94-ED46-4F40-9034-2769467B133D}">
      <dsp:nvSpPr>
        <dsp:cNvPr id="0" name=""/>
        <dsp:cNvSpPr/>
      </dsp:nvSpPr>
      <dsp:spPr>
        <a:xfrm>
          <a:off x="3555383" y="3390880"/>
          <a:ext cx="1732172" cy="1099929"/>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solidFill>
                <a:srgbClr val="4D4D4D">
                  <a:hueOff val="0"/>
                  <a:satOff val="0"/>
                  <a:lumOff val="0"/>
                  <a:alphaOff val="0"/>
                </a:srgbClr>
              </a:solidFill>
              <a:latin typeface="Arial"/>
              <a:ea typeface="+mn-ea"/>
              <a:cs typeface="+mn-cs"/>
            </a:rPr>
            <a:t>Besoins individuels</a:t>
          </a:r>
        </a:p>
      </dsp:txBody>
      <dsp:txXfrm>
        <a:off x="3587599" y="3423096"/>
        <a:ext cx="1667740" cy="1035497"/>
      </dsp:txXfrm>
    </dsp:sp>
    <dsp:sp modelId="{46E065A1-209A-4DC0-99A3-25D35FA39943}">
      <dsp:nvSpPr>
        <dsp:cNvPr id="0" name=""/>
        <dsp:cNvSpPr/>
      </dsp:nvSpPr>
      <dsp:spPr>
        <a:xfrm>
          <a:off x="5578034" y="1621025"/>
          <a:ext cx="1788970" cy="1043502"/>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1DF91-481D-42A1-9A9F-C9A59CC081A8}">
      <dsp:nvSpPr>
        <dsp:cNvPr id="0" name=""/>
        <dsp:cNvSpPr/>
      </dsp:nvSpPr>
      <dsp:spPr>
        <a:xfrm>
          <a:off x="5770497" y="1803865"/>
          <a:ext cx="1788970" cy="1043502"/>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noProof="0" dirty="0">
              <a:solidFill>
                <a:srgbClr val="4D4D4D">
                  <a:hueOff val="0"/>
                  <a:satOff val="0"/>
                  <a:lumOff val="0"/>
                  <a:alphaOff val="0"/>
                </a:srgbClr>
              </a:solidFill>
              <a:latin typeface="Arial"/>
              <a:ea typeface="+mn-ea"/>
              <a:cs typeface="+mn-cs"/>
            </a:rPr>
            <a:t>Etudiants</a:t>
          </a:r>
        </a:p>
      </dsp:txBody>
      <dsp:txXfrm>
        <a:off x="5801060" y="1834428"/>
        <a:ext cx="1727844" cy="982376"/>
      </dsp:txXfrm>
    </dsp:sp>
    <dsp:sp modelId="{58964C3C-3050-4296-B630-8BCAD43319E9}">
      <dsp:nvSpPr>
        <dsp:cNvPr id="0" name=""/>
        <dsp:cNvSpPr/>
      </dsp:nvSpPr>
      <dsp:spPr>
        <a:xfrm>
          <a:off x="5480885" y="3187935"/>
          <a:ext cx="2059691" cy="1099929"/>
        </a:xfrm>
        <a:prstGeom prst="roundRect">
          <a:avLst>
            <a:gd name="adj" fmla="val 10000"/>
          </a:avLst>
        </a:prstGeom>
        <a:solidFill>
          <a:srgbClr val="034EA2">
            <a:hueOff val="0"/>
            <a:satOff val="0"/>
            <a:lumOff val="0"/>
            <a:alphaOff val="0"/>
          </a:srgbClr>
        </a:solidFill>
        <a:ln w="12700" cap="flat" cmpd="sng" algn="ctr">
          <a:solidFill>
            <a:srgbClr val="D3E8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8A3E0-192E-4750-9301-CD88B88FB924}">
      <dsp:nvSpPr>
        <dsp:cNvPr id="0" name=""/>
        <dsp:cNvSpPr/>
      </dsp:nvSpPr>
      <dsp:spPr>
        <a:xfrm>
          <a:off x="5673348" y="3370775"/>
          <a:ext cx="2059691" cy="1099929"/>
        </a:xfrm>
        <a:prstGeom prst="roundRect">
          <a:avLst>
            <a:gd name="adj" fmla="val 10000"/>
          </a:avLst>
        </a:prstGeom>
        <a:solidFill>
          <a:srgbClr val="D3E8F9">
            <a:alpha val="90000"/>
            <a:hueOff val="0"/>
            <a:satOff val="0"/>
            <a:lumOff val="0"/>
            <a:alphaOff val="0"/>
          </a:srgbClr>
        </a:solidFill>
        <a:ln w="12700" cap="flat" cmpd="sng" algn="ctr">
          <a:solidFill>
            <a:srgbClr val="034E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4D4D4D">
                  <a:hueOff val="0"/>
                  <a:satOff val="0"/>
                  <a:lumOff val="0"/>
                  <a:alphaOff val="0"/>
                </a:srgbClr>
              </a:solidFill>
              <a:latin typeface="Arial"/>
              <a:ea typeface="+mn-ea"/>
              <a:cs typeface="+mn-cs"/>
            </a:rPr>
            <a:t>Bourses</a:t>
          </a:r>
        </a:p>
      </dsp:txBody>
      <dsp:txXfrm>
        <a:off x="5705564" y="3402991"/>
        <a:ext cx="1995259" cy="10354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16EF28A-687A-4737-A94A-361EEFA8FB8C}" type="datetimeFigureOut">
              <a:rPr lang="fr-FR" smtClean="0"/>
              <a:t>26/03/2021</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4E1606E-9AED-4EB0-8B4B-C043B5D000A7}" type="slidenum">
              <a:rPr lang="fr-FR" smtClean="0"/>
              <a:t>‹N°›</a:t>
            </a:fld>
            <a:endParaRPr lang="fr-FR"/>
          </a:p>
        </p:txBody>
      </p:sp>
    </p:spTree>
    <p:extLst>
      <p:ext uri="{BB962C8B-B14F-4D97-AF65-F5344CB8AC3E}">
        <p14:creationId xmlns:p14="http://schemas.microsoft.com/office/powerpoint/2010/main" val="165792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FFC661F-3E2E-4BEA-8597-8E49B15B4F68}" type="datetimeFigureOut">
              <a:rPr lang="fr-FR" smtClean="0"/>
              <a:t>26/03/2021</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F06641E-39EC-4A9B-9CB5-68B16F70FCDD}" type="slidenum">
              <a:rPr lang="fr-FR" smtClean="0"/>
              <a:t>‹N°›</a:t>
            </a:fld>
            <a:endParaRPr lang="fr-FR"/>
          </a:p>
        </p:txBody>
      </p:sp>
    </p:spTree>
    <p:extLst>
      <p:ext uri="{BB962C8B-B14F-4D97-AF65-F5344CB8AC3E}">
        <p14:creationId xmlns:p14="http://schemas.microsoft.com/office/powerpoint/2010/main" val="406839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acea.ec.europa.eu/erasmus-plus/funding/knowledge-alliances-2020_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acea.ec.europa.eu/erasmus-plus/funding/knowledge-alliances-2020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programmes/erasmus-plus/about/who-can-take-part_f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a:t>
            </a:r>
            <a:r>
              <a:rPr lang="fr-FR" baseline="0" dirty="0"/>
              <a:t> document présente l’appel à proposition 2021 de l’action Erasmus Mundus (AP </a:t>
            </a:r>
            <a:r>
              <a:rPr lang="fr-FR" baseline="0" dirty="0" err="1"/>
              <a:t>Eramus</a:t>
            </a:r>
            <a:r>
              <a:rPr lang="fr-FR" baseline="0" dirty="0"/>
              <a:t> Mundus design </a:t>
            </a:r>
            <a:r>
              <a:rPr lang="fr-FR" baseline="0" dirty="0" err="1"/>
              <a:t>measures</a:t>
            </a:r>
            <a:r>
              <a:rPr lang="fr-FR" baseline="0" dirty="0"/>
              <a:t> + AP master conjoint Erasmus Mundus) ainsi que la session de questions/réponses du 24 mars réalisée  en présence de  </a:t>
            </a:r>
            <a:r>
              <a:rPr lang="fr-FR" sz="1200" kern="1200" dirty="0">
                <a:solidFill>
                  <a:schemeClr val="tx1"/>
                </a:solidFill>
                <a:effectLst/>
                <a:latin typeface="+mn-lt"/>
                <a:ea typeface="+mn-ea"/>
                <a:cs typeface="+mn-cs"/>
              </a:rPr>
              <a:t>l’</a:t>
            </a:r>
            <a:r>
              <a:rPr lang="fr-FR" sz="1200" u="sng" kern="1200" dirty="0">
                <a:solidFill>
                  <a:schemeClr val="tx1"/>
                </a:solidFill>
                <a:effectLst/>
                <a:latin typeface="+mn-lt"/>
                <a:ea typeface="+mn-ea"/>
                <a:cs typeface="+mn-cs"/>
                <a:hlinkClick r:id="rId3"/>
              </a:rPr>
              <a:t>Agence Exécutive « Education Audiovisuel et Culture »</a:t>
            </a:r>
            <a:r>
              <a:rPr lang="fr-FR" sz="1200" kern="1200" dirty="0">
                <a:solidFill>
                  <a:schemeClr val="tx1"/>
                </a:solidFill>
                <a:effectLst/>
                <a:latin typeface="+mn-lt"/>
                <a:ea typeface="+mn-ea"/>
                <a:cs typeface="+mn-cs"/>
              </a:rPr>
              <a:t> (EACEA) </a:t>
            </a:r>
          </a:p>
          <a:p>
            <a:endParaRPr lang="fr-FR" sz="1200" kern="1200" dirty="0">
              <a:solidFill>
                <a:schemeClr val="tx1"/>
              </a:solidFill>
              <a:effectLst/>
              <a:latin typeface="+mn-lt"/>
              <a:ea typeface="+mn-ea"/>
              <a:cs typeface="+mn-cs"/>
            </a:endParaRPr>
          </a:p>
          <a:p>
            <a:pPr algn="ctr" defTabSz="457200">
              <a:defRPr/>
            </a:pPr>
            <a:r>
              <a:rPr lang="fr-FR" sz="1200" b="1" dirty="0">
                <a:solidFill>
                  <a:srgbClr val="FF0000"/>
                </a:solidFill>
                <a:latin typeface="Arial"/>
                <a:cs typeface="Arial"/>
              </a:rPr>
              <a:t>Avertissements : </a:t>
            </a:r>
          </a:p>
          <a:p>
            <a:pPr algn="ctr" defTabSz="457200">
              <a:defRPr/>
            </a:pPr>
            <a:r>
              <a:rPr lang="fr-FR" sz="1200" b="1" dirty="0">
                <a:solidFill>
                  <a:srgbClr val="FF0000"/>
                </a:solidFill>
                <a:latin typeface="Arial"/>
                <a:cs typeface="Arial"/>
              </a:rPr>
              <a:t>Les informations présentées dans ce document sont susceptibles d’évoluer suite à la parution du Guide Erasmus + 2021. Cette présentation n’engagent aucunement la Commission européenne. Les documents de référence sont en version anglaise</a:t>
            </a:r>
          </a:p>
          <a:p>
            <a:endParaRPr lang="fr-FR" dirty="0"/>
          </a:p>
          <a:p>
            <a:endParaRPr lang="fr-FR" dirty="0"/>
          </a:p>
          <a:p>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D708D76D-CA22-A34A-80C9-902ECA358831}" type="slidenum">
              <a:rPr lang="fr-FR" smtClean="0"/>
              <a:t>1</a:t>
            </a:fld>
            <a:endParaRPr lang="fr-FR"/>
          </a:p>
        </p:txBody>
      </p:sp>
    </p:spTree>
    <p:extLst>
      <p:ext uri="{BB962C8B-B14F-4D97-AF65-F5344CB8AC3E}">
        <p14:creationId xmlns:p14="http://schemas.microsoft.com/office/powerpoint/2010/main" val="234162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2655571"/>
          </a:xfrm>
        </p:spPr>
        <p:txBody>
          <a:bodyPr/>
          <a:lstStyle/>
          <a:p>
            <a:endParaRPr lang="fr-FR"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Lorsqu’on « ouvre » cette action Erasmus Mundus, on trouve 2 AP indépendants. C’est la grande nouveauté de cette action, puisqu’en plus l’AP Master Conjoint Erasmus Mundus, on trouve un nouvel AP : Erasmus Mundus Design </a:t>
            </a:r>
            <a:r>
              <a:rPr lang="fr-FR" sz="1100" dirty="0" err="1"/>
              <a:t>Measures</a:t>
            </a:r>
            <a:r>
              <a:rPr lang="fr-FR" sz="1100" dirty="0"/>
              <a:t> (EMDM sur la slide, en bas à droite).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L’action Erasmus Mundus</a:t>
            </a:r>
            <a:r>
              <a:rPr lang="fr-FR" sz="1100" baseline="0" dirty="0"/>
              <a:t> dans son ensemble </a:t>
            </a:r>
            <a:r>
              <a:rPr lang="fr-FR" sz="1100" kern="1200" dirty="0">
                <a:solidFill>
                  <a:schemeClr val="tx1"/>
                </a:solidFill>
                <a:effectLst/>
              </a:rPr>
              <a:t>est une action centralisée, c’est-à-dire qu’elle est directement gérée par l’</a:t>
            </a:r>
            <a:r>
              <a:rPr lang="fr-FR" sz="1100" u="sng" kern="1200" dirty="0">
                <a:solidFill>
                  <a:schemeClr val="tx1"/>
                </a:solidFill>
                <a:effectLst/>
                <a:hlinkClick r:id="rId3"/>
              </a:rPr>
              <a:t>Agence Exécutive « Education Audiovisuel et Culture »</a:t>
            </a:r>
            <a:r>
              <a:rPr lang="fr-FR" sz="1100" kern="1200" dirty="0">
                <a:solidFill>
                  <a:schemeClr val="tx1"/>
                </a:solidFill>
                <a:effectLst/>
              </a:rPr>
              <a:t> (EACEA) à Bruxelles. Qu’est-ce que ça veut dire ? Le dépôt de candidature et l’évaluation de celle-ci se font auprès de l’Agence exécutive.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rPr>
              <a:t>Le rôle de l’Agence Erasmus+ France / Education &amp; Formation = point national de contact pour la France, c-à-d qu’elle apporte information et conseil aux porteurs de projets. </a:t>
            </a:r>
            <a:endParaRPr lang="fr-FR" sz="1100" baseline="0" dirty="0"/>
          </a:p>
          <a:p>
            <a:endParaRPr lang="fr-FR" sz="1000"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10</a:t>
            </a:fld>
            <a:endParaRPr lang="fr-FR"/>
          </a:p>
        </p:txBody>
      </p:sp>
    </p:spTree>
    <p:extLst>
      <p:ext uri="{BB962C8B-B14F-4D97-AF65-F5344CB8AC3E}">
        <p14:creationId xmlns:p14="http://schemas.microsoft.com/office/powerpoint/2010/main" val="154209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819377"/>
          </a:xfrm>
        </p:spPr>
        <p:txBody>
          <a:bodyPr/>
          <a:lstStyle/>
          <a:p>
            <a:endParaRPr lang="fr-FR" i="1" dirty="0"/>
          </a:p>
          <a:p>
            <a:r>
              <a:rPr lang="fr-FR" dirty="0"/>
              <a:t>Quelles sont les opportunités pour vos EES ? Les masters conjoints apportent :</a:t>
            </a:r>
          </a:p>
          <a:p>
            <a:pPr marL="171450" indent="-171450">
              <a:buFontTx/>
              <a:buChar char="-"/>
            </a:pPr>
            <a:r>
              <a:rPr lang="fr-FR" dirty="0"/>
              <a:t>Une meilleure visibilité à travers l’offre d’un programme international d’excellence</a:t>
            </a:r>
          </a:p>
          <a:p>
            <a:pPr marL="171450" indent="-171450">
              <a:buFontTx/>
              <a:buChar char="-"/>
            </a:pPr>
            <a:r>
              <a:rPr lang="fr-FR" dirty="0"/>
              <a:t>Coopération internationale structurée et durable</a:t>
            </a:r>
          </a:p>
          <a:p>
            <a:pPr marL="171450" indent="-171450">
              <a:buFontTx/>
              <a:buChar char="-"/>
            </a:pPr>
            <a:r>
              <a:rPr lang="fr-FR" dirty="0"/>
              <a:t>Financement européen attractif et simplifiée (c’est ce qu’on va vous montrer par la suite)</a:t>
            </a:r>
          </a:p>
          <a:p>
            <a:pPr marL="171450" indent="-171450">
              <a:buFontTx/>
              <a:buChar char="-"/>
            </a:pPr>
            <a:r>
              <a:rPr lang="fr-FR" dirty="0"/>
              <a:t>La possibilité de procéder</a:t>
            </a:r>
            <a:r>
              <a:rPr lang="fr-FR" baseline="0" dirty="0"/>
              <a:t> à une s</a:t>
            </a:r>
            <a:r>
              <a:rPr lang="fr-FR" dirty="0"/>
              <a:t>élection des étudiants les plus talentueux du monde</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11</a:t>
            </a:fld>
            <a:endParaRPr lang="fr-FR"/>
          </a:p>
        </p:txBody>
      </p:sp>
    </p:spTree>
    <p:extLst>
      <p:ext uri="{BB962C8B-B14F-4D97-AF65-F5344CB8AC3E}">
        <p14:creationId xmlns:p14="http://schemas.microsoft.com/office/powerpoint/2010/main" val="189584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558066"/>
          </a:xfrm>
        </p:spPr>
        <p:txBody>
          <a:bodyPr/>
          <a:lstStyle/>
          <a:p>
            <a:endParaRPr lang="fr-FR" i="1" dirty="0"/>
          </a:p>
          <a:p>
            <a:r>
              <a:rPr lang="fr-FR" dirty="0"/>
              <a:t>Quelles sont les opportunités pour les étudiants ? Avoir accès à </a:t>
            </a:r>
          </a:p>
          <a:p>
            <a:pPr marL="171450" indent="-171450">
              <a:buFontTx/>
              <a:buChar char="-"/>
            </a:pPr>
            <a:r>
              <a:rPr lang="fr-FR" dirty="0"/>
              <a:t>Haut niveau d’expertise dans une spécialisation</a:t>
            </a:r>
          </a:p>
          <a:p>
            <a:pPr marL="171450" indent="-171450">
              <a:buFontTx/>
              <a:buChar char="-"/>
            </a:pPr>
            <a:r>
              <a:rPr lang="fr-FR" dirty="0"/>
              <a:t>Une expérience unique de mobilité reconnue par un diplôme commun à plusieurs établissements</a:t>
            </a:r>
          </a:p>
          <a:p>
            <a:pPr marL="171450" indent="-171450">
              <a:buFontTx/>
              <a:buChar char="-"/>
            </a:pPr>
            <a:r>
              <a:rPr lang="fr-FR" dirty="0"/>
              <a:t>Bourses européennes attractives pour les meilleurs étudiants sélectionnés</a:t>
            </a:r>
          </a:p>
          <a:p>
            <a:pPr marL="171450" indent="-171450">
              <a:buFontTx/>
              <a:buChar char="-"/>
            </a:pPr>
            <a:r>
              <a:rPr lang="fr-FR" dirty="0"/>
              <a:t>Employabilité élevée grâce à des compétences clés &amp; soft </a:t>
            </a:r>
            <a:r>
              <a:rPr lang="fr-FR" dirty="0" err="1"/>
              <a:t>skills</a:t>
            </a:r>
            <a:endParaRPr lang="fr-FR"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12</a:t>
            </a:fld>
            <a:endParaRPr lang="fr-FR"/>
          </a:p>
        </p:txBody>
      </p:sp>
    </p:spTree>
    <p:extLst>
      <p:ext uri="{BB962C8B-B14F-4D97-AF65-F5344CB8AC3E}">
        <p14:creationId xmlns:p14="http://schemas.microsoft.com/office/powerpoint/2010/main" val="127459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113837"/>
          </a:xfrm>
        </p:spPr>
        <p:txBody>
          <a:bodyPr/>
          <a:lstStyle/>
          <a:p>
            <a:endParaRPr lang="fr-FR" i="1" dirty="0"/>
          </a:p>
          <a:p>
            <a:endParaRPr lang="fr-FR" i="0" dirty="0"/>
          </a:p>
          <a:p>
            <a:r>
              <a:rPr lang="fr-FR" i="0" dirty="0"/>
              <a:t>1</a:t>
            </a:r>
            <a:r>
              <a:rPr lang="fr-FR" i="0" baseline="30000" dirty="0"/>
              <a:t>er</a:t>
            </a:r>
            <a:r>
              <a:rPr lang="fr-FR" i="0" dirty="0"/>
              <a:t> AP : EMDM, que je vais maintenant appelé Design </a:t>
            </a:r>
            <a:r>
              <a:rPr lang="fr-FR" i="0" dirty="0" err="1"/>
              <a:t>Measures</a:t>
            </a:r>
            <a:r>
              <a:rPr lang="fr-FR" i="0" dirty="0"/>
              <a:t> pour plus de simplicité</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13</a:t>
            </a:fld>
            <a:endParaRPr lang="fr-FR"/>
          </a:p>
        </p:txBody>
      </p:sp>
    </p:spTree>
    <p:extLst>
      <p:ext uri="{BB962C8B-B14F-4D97-AF65-F5344CB8AC3E}">
        <p14:creationId xmlns:p14="http://schemas.microsoft.com/office/powerpoint/2010/main" val="28074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5000837"/>
            <a:ext cx="6549013" cy="1688722"/>
          </a:xfrm>
          <a:noFill/>
        </p:spPr>
        <p:txBody>
          <a:bodyPr/>
          <a:lstStyle/>
          <a:p>
            <a:pPr>
              <a:spcBef>
                <a:spcPct val="0"/>
              </a:spcBef>
            </a:pPr>
            <a:endParaRPr lang="fr-FR" altLang="fr-FR" i="1" dirty="0"/>
          </a:p>
          <a:p>
            <a:pPr>
              <a:spcBef>
                <a:spcPct val="0"/>
              </a:spcBef>
            </a:pPr>
            <a:endParaRPr lang="fr-FR" altLang="fr-FR" i="0" dirty="0"/>
          </a:p>
          <a:p>
            <a:pPr>
              <a:spcBef>
                <a:spcPct val="0"/>
              </a:spcBef>
            </a:pPr>
            <a:r>
              <a:rPr lang="fr-FR" altLang="fr-FR" i="0" dirty="0"/>
              <a:t>L’AP Design </a:t>
            </a:r>
            <a:r>
              <a:rPr lang="fr-FR" altLang="fr-FR" i="0" dirty="0" err="1"/>
              <a:t>Measures</a:t>
            </a:r>
            <a:r>
              <a:rPr lang="fr-FR" altLang="fr-FR" i="0" dirty="0"/>
              <a:t> va permettre de soutenir financièrement la phase de création d’un Master Conjoint Erasmus Mundus.</a:t>
            </a:r>
          </a:p>
          <a:p>
            <a:pPr marL="171450" indent="-171450">
              <a:spcBef>
                <a:spcPct val="0"/>
              </a:spcBef>
              <a:buFont typeface="Symbol" panose="05050102010706020507" pitchFamily="18" charset="2"/>
              <a:buChar char="Þ"/>
            </a:pPr>
            <a:r>
              <a:rPr lang="fr-FR" altLang="fr-FR" i="0" dirty="0"/>
              <a:t>Si vous n’êtes pas prêt pour vous lancer dans un EMJM et si vous avez besoin de temps pour mettre en place ce type de master, commencer par un EMDM. </a:t>
            </a:r>
          </a:p>
          <a:p>
            <a:pPr marL="171450" indent="-171450">
              <a:spcBef>
                <a:spcPct val="0"/>
              </a:spcBef>
              <a:buFont typeface="Symbol" panose="05050102010706020507" pitchFamily="18" charset="2"/>
              <a:buChar char="Þ"/>
            </a:pPr>
            <a:r>
              <a:rPr lang="fr-FR" altLang="fr-FR" i="0" dirty="0"/>
              <a:t>Si vous débutez dans Erasmus Mundus, nous vous conseillons de commencer par cet AP</a:t>
            </a:r>
          </a:p>
        </p:txBody>
      </p:sp>
    </p:spTree>
    <p:extLst>
      <p:ext uri="{BB962C8B-B14F-4D97-AF65-F5344CB8AC3E}">
        <p14:creationId xmlns:p14="http://schemas.microsoft.com/office/powerpoint/2010/main" val="262101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141071" y="5026968"/>
            <a:ext cx="6449443" cy="2355064"/>
          </a:xfrm>
          <a:noFill/>
        </p:spPr>
        <p:txBody>
          <a:bodyPr/>
          <a:lstStyle/>
          <a:p>
            <a:pPr>
              <a:spcBef>
                <a:spcPct val="0"/>
              </a:spcBef>
            </a:pPr>
            <a:endParaRPr lang="fr-FR" altLang="fr-FR" i="0" dirty="0"/>
          </a:p>
          <a:p>
            <a:pPr>
              <a:spcBef>
                <a:spcPct val="0"/>
              </a:spcBef>
            </a:pPr>
            <a:r>
              <a:rPr lang="fr-FR" altLang="fr-FR" i="0" dirty="0"/>
              <a:t>La finalité de cet AP est double :</a:t>
            </a:r>
          </a:p>
          <a:p>
            <a:pPr marL="171450" indent="-171450">
              <a:spcBef>
                <a:spcPct val="0"/>
              </a:spcBef>
              <a:buFontTx/>
              <a:buChar char="-"/>
            </a:pPr>
            <a:r>
              <a:rPr lang="fr-FR" altLang="fr-FR" i="0" dirty="0"/>
              <a:t>Développer de nouveaux Masters Conjoints Erasmus Mundus</a:t>
            </a:r>
          </a:p>
          <a:p>
            <a:pPr marL="171450" indent="-171450">
              <a:spcBef>
                <a:spcPct val="0"/>
              </a:spcBef>
              <a:buFontTx/>
              <a:buChar char="-"/>
            </a:pPr>
            <a:r>
              <a:rPr lang="fr-FR" altLang="fr-FR" i="0" dirty="0"/>
              <a:t>Diversifier l’offre de ces masters, notamment vers de nouveaux pays programme, des EES sous-représentés et/ou de nouvelles thématiques</a:t>
            </a:r>
          </a:p>
          <a:p>
            <a:pPr marL="0" indent="0">
              <a:spcBef>
                <a:spcPct val="0"/>
              </a:spcBef>
              <a:buFontTx/>
              <a:buNone/>
            </a:pPr>
            <a:r>
              <a:rPr lang="fr-FR" altLang="fr-FR" i="0" dirty="0"/>
              <a:t>Nous vous encourageons</a:t>
            </a:r>
            <a:r>
              <a:rPr lang="fr-FR" altLang="fr-FR" i="0" baseline="0" dirty="0"/>
              <a:t> à consulter le catalogue des Masters Conjoints Erasmus Mundus et la plateforme « Erasmus+ Project </a:t>
            </a:r>
            <a:r>
              <a:rPr lang="fr-FR" altLang="fr-FR" i="0" baseline="0" dirty="0" err="1"/>
              <a:t>Results</a:t>
            </a:r>
            <a:r>
              <a:rPr lang="fr-FR" altLang="fr-FR" i="0" baseline="0" dirty="0"/>
              <a:t> », dont les liens sont sur la diapo, pour explorer ce qui existe déjà. Nous vous conseillons aussi d’identifier avec vos partenaires les thématiques peu développées et répondant à des besoins spécifiques.</a:t>
            </a:r>
            <a:endParaRPr lang="fr-FR" altLang="fr-FR" i="0" dirty="0"/>
          </a:p>
        </p:txBody>
      </p:sp>
    </p:spTree>
    <p:extLst>
      <p:ext uri="{BB962C8B-B14F-4D97-AF65-F5344CB8AC3E}">
        <p14:creationId xmlns:p14="http://schemas.microsoft.com/office/powerpoint/2010/main" val="423623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4974707"/>
            <a:ext cx="6549013" cy="1571131"/>
          </a:xfrm>
          <a:noFill/>
        </p:spPr>
        <p:txBody>
          <a:bodyPr/>
          <a:lstStyle/>
          <a:p>
            <a:pPr>
              <a:spcBef>
                <a:spcPct val="0"/>
              </a:spcBef>
            </a:pPr>
            <a:endParaRPr lang="fr-FR" altLang="fr-FR" i="1" dirty="0"/>
          </a:p>
          <a:p>
            <a:pPr>
              <a:spcBef>
                <a:spcPct val="0"/>
              </a:spcBef>
            </a:pPr>
            <a:r>
              <a:rPr lang="fr-FR" altLang="fr-FR" i="0" dirty="0"/>
              <a:t>Un financement sur une courte durée (15 mois)  permet au candidat/bénéficiaire</a:t>
            </a:r>
            <a:r>
              <a:rPr lang="fr-FR" altLang="fr-FR" i="0" baseline="0" dirty="0"/>
              <a:t> de la subvention</a:t>
            </a:r>
            <a:r>
              <a:rPr lang="fr-FR" altLang="fr-FR" i="0" dirty="0"/>
              <a:t> de monter un projet de master conjoint avec des acteurs</a:t>
            </a:r>
            <a:r>
              <a:rPr lang="fr-FR" altLang="fr-FR" i="0" baseline="0" dirty="0"/>
              <a:t> </a:t>
            </a:r>
            <a:r>
              <a:rPr lang="fr-FR" altLang="fr-FR" i="0" dirty="0"/>
              <a:t>identifiés.</a:t>
            </a:r>
          </a:p>
          <a:p>
            <a:pPr>
              <a:spcBef>
                <a:spcPct val="0"/>
              </a:spcBef>
            </a:pPr>
            <a:r>
              <a:rPr lang="fr-FR" altLang="fr-FR" i="0" dirty="0"/>
              <a:t>On</a:t>
            </a:r>
            <a:r>
              <a:rPr lang="fr-FR" altLang="fr-FR" i="0" baseline="0" dirty="0"/>
              <a:t> a un seul bénéficiaire pour le compte de plusieurs institutions participantes. </a:t>
            </a:r>
          </a:p>
          <a:p>
            <a:pPr>
              <a:spcBef>
                <a:spcPct val="0"/>
              </a:spcBef>
            </a:pPr>
            <a:r>
              <a:rPr lang="fr-FR" sz="1200" b="0" i="0" u="none" strike="noStrike" kern="1200" baseline="0" dirty="0">
                <a:solidFill>
                  <a:schemeClr val="tx1"/>
                </a:solidFill>
                <a:latin typeface="+mn-lt"/>
                <a:ea typeface="+mn-ea"/>
                <a:cs typeface="+mn-cs"/>
              </a:rPr>
              <a:t>Le financement est sous la forme d’un budget forfaitaire indépendant du financement des masters conjoints.</a:t>
            </a:r>
          </a:p>
        </p:txBody>
      </p:sp>
    </p:spTree>
    <p:extLst>
      <p:ext uri="{BB962C8B-B14F-4D97-AF65-F5344CB8AC3E}">
        <p14:creationId xmlns:p14="http://schemas.microsoft.com/office/powerpoint/2010/main" val="91670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5079230"/>
            <a:ext cx="6549013" cy="1832443"/>
          </a:xfrm>
          <a:noFill/>
        </p:spPr>
        <p:txBody>
          <a:bodyPr/>
          <a:lstStyle/>
          <a:p>
            <a:pPr>
              <a:spcBef>
                <a:spcPct val="0"/>
              </a:spcBef>
            </a:pPr>
            <a:endParaRPr lang="fr-FR" altLang="fr-FR" i="1" dirty="0"/>
          </a:p>
          <a:p>
            <a:pPr>
              <a:spcBef>
                <a:spcPct val="0"/>
              </a:spcBef>
            </a:pPr>
            <a:r>
              <a:rPr lang="fr-FR" altLang="fr-FR" i="0" dirty="0"/>
              <a:t>Des résultats concrets </a:t>
            </a:r>
            <a:r>
              <a:rPr lang="fr-FR" altLang="fr-FR" i="0" baseline="0" dirty="0"/>
              <a:t>sont attendus. Il s’agit de livrables permettant d’attester le montage d’un projet du master conjoint Erasmus Mundus élaboré avec vos partenaires.</a:t>
            </a:r>
          </a:p>
          <a:p>
            <a:pPr>
              <a:spcBef>
                <a:spcPct val="0"/>
              </a:spcBef>
            </a:pPr>
            <a:r>
              <a:rPr lang="fr-FR" altLang="fr-FR" i="0" baseline="0" dirty="0"/>
              <a:t>Dans votre projet design </a:t>
            </a:r>
            <a:r>
              <a:rPr lang="fr-FR" altLang="fr-FR" i="0" baseline="0" dirty="0" err="1"/>
              <a:t>measures</a:t>
            </a:r>
            <a:r>
              <a:rPr lang="fr-FR" altLang="fr-FR" i="0" baseline="0" dirty="0"/>
              <a:t>, vous devrez présenter les programmes d’études communs détaillés, prêt à être mis en œuvre du master conjoint, son organisation administrative et financière ainsi que les services offerts aux étudiants qui seront sélectionnés.</a:t>
            </a:r>
          </a:p>
        </p:txBody>
      </p:sp>
    </p:spTree>
    <p:extLst>
      <p:ext uri="{BB962C8B-B14F-4D97-AF65-F5344CB8AC3E}">
        <p14:creationId xmlns:p14="http://schemas.microsoft.com/office/powerpoint/2010/main" val="1744830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00837"/>
            <a:ext cx="6549012" cy="2590243"/>
          </a:xfrm>
          <a:noFill/>
        </p:spPr>
        <p:txBody>
          <a:bodyPr/>
          <a:lstStyle/>
          <a:p>
            <a:pPr>
              <a:spcBef>
                <a:spcPct val="0"/>
              </a:spcBef>
            </a:pPr>
            <a:endParaRPr lang="fr-FR" altLang="fr-FR" i="1" dirty="0"/>
          </a:p>
          <a:p>
            <a:pPr>
              <a:spcBef>
                <a:spcPct val="0"/>
              </a:spcBef>
            </a:pPr>
            <a:r>
              <a:rPr lang="fr-FR" altLang="fr-FR" i="0" dirty="0"/>
              <a:t>Les modalités de promotion et de dissémination communes aux EES impliqués au projet de master conjoint devront être</a:t>
            </a:r>
            <a:r>
              <a:rPr lang="fr-FR" altLang="fr-FR" i="0" baseline="0" dirty="0"/>
              <a:t> présentées. Il s’agit bien d’un travail de partenariat et </a:t>
            </a:r>
            <a:r>
              <a:rPr lang="fr-FR" altLang="fr-FR" i="0" baseline="0" dirty="0" err="1"/>
              <a:t>co</a:t>
            </a:r>
            <a:r>
              <a:rPr lang="fr-FR" altLang="fr-FR" i="0" baseline="0" dirty="0"/>
              <a:t>-construit =&gt; tout doit être décidé et fait en commun</a:t>
            </a:r>
          </a:p>
          <a:p>
            <a:pPr>
              <a:spcBef>
                <a:spcPct val="0"/>
              </a:spcBef>
            </a:pPr>
            <a:r>
              <a:rPr lang="fr-FR" altLang="fr-FR" i="0" baseline="0" dirty="0"/>
              <a:t>Vous fournirez le projet de la convention qui devra couvrir tous les aspects universitaires, opérationnels, administratifs et financiers de la mise en œuvre du master conjoint ainsi que la gestion des bourses.</a:t>
            </a:r>
          </a:p>
          <a:p>
            <a:pPr>
              <a:spcBef>
                <a:spcPct val="0"/>
              </a:spcBef>
            </a:pPr>
            <a:r>
              <a:rPr lang="fr-FR" altLang="fr-FR" i="0" baseline="0" dirty="0"/>
              <a:t>La politique commune sur le diplôme et le lancement </a:t>
            </a:r>
            <a:r>
              <a:rPr lang="fr-FR" altLang="fr-FR" b="1" i="0" baseline="0" dirty="0"/>
              <a:t>ou la preuve </a:t>
            </a:r>
            <a:r>
              <a:rPr lang="fr-FR" altLang="fr-FR" i="0" baseline="0" dirty="0"/>
              <a:t>de la procédure d’accréditation devra également figuré dans la demande</a:t>
            </a:r>
          </a:p>
          <a:p>
            <a:pPr>
              <a:spcBef>
                <a:spcPct val="0"/>
              </a:spcBef>
            </a:pPr>
            <a:r>
              <a:rPr lang="fr-FR" altLang="fr-FR" i="0" baseline="0" dirty="0"/>
              <a:t>Nous vous recommandons également d’adopter l’approche européenne pour l’assurance de la qualité des programmes conjoints en tant que base de l’assurance qualité externe des cours. Le fait de répondre à l’appel à propositions EMDM n’impose pas au candidat sélectionné de déposer un projet de master conjoint Erasmus Mundus</a:t>
            </a:r>
          </a:p>
        </p:txBody>
      </p:sp>
    </p:spTree>
    <p:extLst>
      <p:ext uri="{BB962C8B-B14F-4D97-AF65-F5344CB8AC3E}">
        <p14:creationId xmlns:p14="http://schemas.microsoft.com/office/powerpoint/2010/main" val="162160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4961641"/>
            <a:ext cx="6549012" cy="3060603"/>
          </a:xfrm>
          <a:noFill/>
        </p:spPr>
        <p:txBody>
          <a:bodyPr/>
          <a:lstStyle/>
          <a:p>
            <a:pPr>
              <a:spcBef>
                <a:spcPct val="0"/>
              </a:spcBef>
            </a:pPr>
            <a:endParaRPr lang="fr-FR" altLang="fr-FR" i="1" dirty="0"/>
          </a:p>
          <a:p>
            <a:pPr>
              <a:spcBef>
                <a:spcPct val="0"/>
              </a:spcBef>
            </a:pPr>
            <a:r>
              <a:rPr lang="fr-FR" altLang="fr-FR" i="1" dirty="0"/>
              <a:t>Le format institutionnel</a:t>
            </a:r>
          </a:p>
          <a:p>
            <a:pPr>
              <a:spcBef>
                <a:spcPct val="0"/>
              </a:spcBef>
            </a:pPr>
            <a:r>
              <a:rPr lang="fr-FR" altLang="fr-FR" i="1" dirty="0"/>
              <a:t>La</a:t>
            </a:r>
            <a:r>
              <a:rPr lang="fr-FR" altLang="fr-FR" i="1" baseline="0" dirty="0"/>
              <a:t> demande peut-être faite par un EES d’un pays programme ou d’un pays tiers. On a les mêmes critères d’éligibilité pour les EES issus d’un pays programme ou d’un pays tiers. Cela signifie qu’un EES d’un pays tiers pourrait déposer un projet de design </a:t>
            </a:r>
            <a:r>
              <a:rPr lang="fr-FR" altLang="fr-FR" i="1" baseline="0" dirty="0" err="1"/>
              <a:t>measures</a:t>
            </a:r>
            <a:r>
              <a:rPr lang="fr-FR" altLang="fr-FR" i="1" baseline="0" dirty="0"/>
              <a:t> = pas une priorité de l’Union européenne</a:t>
            </a:r>
          </a:p>
          <a:p>
            <a:pPr>
              <a:spcBef>
                <a:spcPct val="0"/>
              </a:spcBef>
            </a:pPr>
            <a:r>
              <a:rPr lang="fr-FR" sz="1200" b="0" i="0" u="none" strike="noStrike" kern="1200" baseline="0" dirty="0">
                <a:solidFill>
                  <a:schemeClr val="tx1"/>
                </a:solidFill>
                <a:latin typeface="+mn-lt"/>
                <a:ea typeface="+mn-ea"/>
                <a:cs typeface="+mn-cs"/>
              </a:rPr>
              <a:t>D’autres acteurs autres que des EES dotés d’une expertise et d’un intérêt spécifiques dans les domaines d’études/professionnels couverts par le projet de programme commun peuvent se joindre au projet (entreprises, centres de recherche, ONG, associations). </a:t>
            </a:r>
          </a:p>
          <a:p>
            <a:pPr>
              <a:spcBef>
                <a:spcPct val="0"/>
              </a:spcBef>
            </a:pPr>
            <a:r>
              <a:rPr lang="fr-FR" altLang="fr-FR" sz="1200" b="0" i="0" u="none" strike="noStrike" kern="1200" baseline="0" dirty="0">
                <a:solidFill>
                  <a:schemeClr val="tx1"/>
                </a:solidFill>
                <a:latin typeface="+mn-lt"/>
                <a:ea typeface="+mn-ea"/>
                <a:cs typeface="+mn-cs"/>
              </a:rPr>
              <a:t>En revanche, tous les EES issus des pays programme doivent obligatoirement disposer d’une charte ECHE valide.</a:t>
            </a:r>
          </a:p>
          <a:p>
            <a:pPr>
              <a:spcBef>
                <a:spcPct val="0"/>
              </a:spcBef>
            </a:pPr>
            <a:endParaRPr lang="fr-FR" altLang="fr-FR" sz="1200" b="0" i="0" u="none" strike="noStrike" kern="1200" baseline="0" dirty="0">
              <a:solidFill>
                <a:schemeClr val="tx1"/>
              </a:solidFill>
              <a:latin typeface="+mn-lt"/>
              <a:ea typeface="+mn-ea"/>
              <a:cs typeface="+mn-cs"/>
            </a:endParaRPr>
          </a:p>
          <a:p>
            <a:pPr>
              <a:spcBef>
                <a:spcPct val="0"/>
              </a:spcBef>
            </a:pPr>
            <a:r>
              <a:rPr lang="fr-FR" altLang="fr-FR" i="1" dirty="0"/>
              <a:t>Même si cela n’est pas un critère d’éligibilité pour EMDM, il parait logique et attendu d’impliquer dans ce projet d’EMDM des EES qui respectent les critères d’éligibilité de l’appel EMJM (en terme de nbr de pays et d’EES).</a:t>
            </a:r>
          </a:p>
        </p:txBody>
      </p:sp>
    </p:spTree>
    <p:extLst>
      <p:ext uri="{BB962C8B-B14F-4D97-AF65-F5344CB8AC3E}">
        <p14:creationId xmlns:p14="http://schemas.microsoft.com/office/powerpoint/2010/main" val="131037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53100"/>
            <a:ext cx="6549012" cy="2511851"/>
          </a:xfrm>
          <a:noFill/>
        </p:spPr>
        <p:txBody>
          <a:bodyPr/>
          <a:lstStyle/>
          <a:p>
            <a:pPr>
              <a:spcBef>
                <a:spcPct val="0"/>
              </a:spcBef>
            </a:pPr>
            <a:endParaRPr lang="fr-FR" altLang="fr-FR" sz="1100" i="1" dirty="0"/>
          </a:p>
          <a:p>
            <a:pPr>
              <a:spcBef>
                <a:spcPct val="0"/>
              </a:spcBef>
            </a:pPr>
            <a:r>
              <a:rPr lang="fr-FR" altLang="fr-FR" sz="1100" i="1" dirty="0"/>
              <a:t>L’objectif de ce webinaire est de vous présenter le concept,</a:t>
            </a:r>
            <a:r>
              <a:rPr lang="fr-FR" altLang="fr-FR" sz="1100" i="1" baseline="0" dirty="0"/>
              <a:t> l’organisation et les attentes de l’action Erasmus Mundus dans la nouvelle programmation 2021-2027. Nous ne sommes pas en mesure aujourd’hui de répondre aux questions très techniques comme par exemple la date exacte de publication des appels à proposition ou les modalités de complétion des candidatures. Ces informations vous seront communiquées ultérieurement.</a:t>
            </a:r>
            <a:endParaRPr lang="fr-FR" altLang="fr-FR" sz="1100" i="1" dirty="0"/>
          </a:p>
          <a:p>
            <a:pPr>
              <a:spcBef>
                <a:spcPct val="0"/>
              </a:spcBef>
            </a:pPr>
            <a:r>
              <a:rPr lang="fr-FR" altLang="fr-FR" sz="1100" i="1" dirty="0"/>
              <a:t>Lors de cette</a:t>
            </a:r>
            <a:r>
              <a:rPr lang="fr-FR" altLang="fr-FR" sz="1100" i="1" baseline="0" dirty="0"/>
              <a:t> présentation, après avoir évoqué quelques généralités sur l’action Erasmus Mundus, nous vous présenterons l’appel à propositions EMDM avec notamment les productions attendues, les conditions d’éligibilité et les modalités de sélection. Nous enchainerons ensuite sur la présentation de l’appel à propositions master conjoint Erasmus Mundus avec les principales exigences, les modalités d’organisations, les financements et enfin les modalités de sélection.</a:t>
            </a:r>
          </a:p>
          <a:p>
            <a:pPr>
              <a:spcBef>
                <a:spcPct val="0"/>
              </a:spcBef>
            </a:pPr>
            <a:r>
              <a:rPr lang="fr-FR" altLang="fr-FR" sz="1100" i="1" baseline="0" dirty="0"/>
              <a:t>Toutes ces informations devront bien entendues être confirmée dans le guide du programme dont la publication est attendue fin mars 2021.</a:t>
            </a:r>
            <a:endParaRPr lang="fr-FR" altLang="fr-FR" sz="1100" i="1" dirty="0"/>
          </a:p>
          <a:p>
            <a:pPr>
              <a:spcBef>
                <a:spcPct val="0"/>
              </a:spcBef>
            </a:pPr>
            <a:endParaRPr lang="fr-FR" altLang="fr-FR" sz="1000" i="1" dirty="0"/>
          </a:p>
        </p:txBody>
      </p:sp>
    </p:spTree>
    <p:extLst>
      <p:ext uri="{BB962C8B-B14F-4D97-AF65-F5344CB8AC3E}">
        <p14:creationId xmlns:p14="http://schemas.microsoft.com/office/powerpoint/2010/main" val="134336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79230"/>
            <a:ext cx="6549012" cy="1989229"/>
          </a:xfrm>
          <a:noFill/>
        </p:spPr>
        <p:txBody>
          <a:bodyPr/>
          <a:lstStyle/>
          <a:p>
            <a:pPr>
              <a:spcBef>
                <a:spcPct val="0"/>
              </a:spcBef>
            </a:pPr>
            <a:endParaRPr lang="fr-FR" altLang="fr-FR" i="1" dirty="0"/>
          </a:p>
          <a:p>
            <a:pPr>
              <a:spcBef>
                <a:spcPct val="0"/>
              </a:spcBef>
            </a:pPr>
            <a:r>
              <a:rPr lang="fr-FR" altLang="fr-FR" i="0" dirty="0"/>
              <a:t>Le</a:t>
            </a:r>
            <a:r>
              <a:rPr lang="fr-FR" altLang="fr-FR" i="0" baseline="0" dirty="0"/>
              <a:t> bénéficiaire (contrat </a:t>
            </a:r>
            <a:r>
              <a:rPr lang="fr-FR" altLang="fr-FR" i="0" baseline="0" dirty="0" err="1"/>
              <a:t>monobénéficiaire</a:t>
            </a:r>
            <a:r>
              <a:rPr lang="fr-FR" altLang="fr-FR" i="0" baseline="0" dirty="0"/>
              <a:t>), soumet la proposition au nom du projet. </a:t>
            </a:r>
          </a:p>
          <a:p>
            <a:pPr>
              <a:spcBef>
                <a:spcPct val="0"/>
              </a:spcBef>
            </a:pPr>
            <a:r>
              <a:rPr lang="fr-FR" sz="1200" b="0" i="0" u="none" strike="noStrike" kern="1200" baseline="0" dirty="0">
                <a:solidFill>
                  <a:schemeClr val="tx1"/>
                </a:solidFill>
                <a:latin typeface="+mn-lt"/>
                <a:ea typeface="+mn-ea"/>
                <a:cs typeface="+mn-cs"/>
              </a:rPr>
              <a:t>Il s’agit d’un budget forfaitaire fixe par projet de 55000€. Cette somme</a:t>
            </a:r>
            <a:r>
              <a:rPr lang="fr-FR" altLang="fr-FR" i="1" baseline="0" dirty="0"/>
              <a:t> permettra de financer l’ensemble des coûts liés au montage du projet du master conjoint Erasmus Mundus (réunions, déplacements,…) . La durée de financement est de 15 mois.</a:t>
            </a:r>
          </a:p>
          <a:p>
            <a:pPr>
              <a:spcBef>
                <a:spcPct val="0"/>
              </a:spcBef>
            </a:pPr>
            <a:r>
              <a:rPr lang="fr-FR" altLang="fr-FR" i="1" baseline="0" dirty="0"/>
              <a:t>Pas d’exigence particulière quant à l’utilisation de ce forfait </a:t>
            </a:r>
          </a:p>
          <a:p>
            <a:pPr>
              <a:spcBef>
                <a:spcPct val="0"/>
              </a:spcBef>
            </a:pPr>
            <a:r>
              <a:rPr lang="fr-FR" altLang="fr-FR" i="1" baseline="0" dirty="0"/>
              <a:t>Le budget total pour l’appel à propositions est de 2M€ ce qui permettra de financer environ 36 projets au niveau européen.</a:t>
            </a:r>
            <a:endParaRPr lang="fr-FR" altLang="fr-FR" i="1" dirty="0"/>
          </a:p>
        </p:txBody>
      </p:sp>
    </p:spTree>
    <p:extLst>
      <p:ext uri="{BB962C8B-B14F-4D97-AF65-F5344CB8AC3E}">
        <p14:creationId xmlns:p14="http://schemas.microsoft.com/office/powerpoint/2010/main" val="268060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53100"/>
            <a:ext cx="6549012" cy="2041491"/>
          </a:xfrm>
          <a:noFill/>
        </p:spPr>
        <p:txBody>
          <a:bodyPr/>
          <a:lstStyle/>
          <a:p>
            <a:pPr>
              <a:spcBef>
                <a:spcPct val="0"/>
              </a:spcBef>
            </a:pPr>
            <a:endParaRPr lang="fr-FR" altLang="fr-FR" i="0" dirty="0"/>
          </a:p>
          <a:p>
            <a:pPr>
              <a:spcBef>
                <a:spcPct val="0"/>
              </a:spcBef>
            </a:pPr>
            <a:r>
              <a:rPr lang="fr-FR" altLang="fr-FR" i="0" dirty="0"/>
              <a:t>Comment candidater à l’AP EMDM ?</a:t>
            </a:r>
          </a:p>
          <a:p>
            <a:pPr>
              <a:spcBef>
                <a:spcPct val="0"/>
              </a:spcBef>
            </a:pPr>
            <a:r>
              <a:rPr lang="fr-FR" altLang="fr-FR" i="0" dirty="0"/>
              <a:t>Vous devrez vous rendre sur la nouvelle plateforme dite « European </a:t>
            </a:r>
            <a:r>
              <a:rPr lang="fr-FR" altLang="fr-FR" i="0" dirty="0" err="1"/>
              <a:t>Commission’s</a:t>
            </a:r>
            <a:r>
              <a:rPr lang="fr-FR" altLang="fr-FR" i="0" dirty="0"/>
              <a:t> Funding &amp; Tender Opportunities Portal ». Les opportunités du nouveau programme E+ 2021-2027 et les informations relatives aux demandes sont publiées sur ce portail. Nous n’avons pas plus d’informations techniques à ce stade sur le dépôt de candidature, mais nous vous encourageons à vous rendre dès à présent sur la plateforme pour vous l’approprier, et à ne pas attendre le dernier moment pour le faire.</a:t>
            </a:r>
          </a:p>
          <a:p>
            <a:pPr>
              <a:spcBef>
                <a:spcPct val="0"/>
              </a:spcBef>
            </a:pPr>
            <a:r>
              <a:rPr lang="fr-FR" altLang="fr-FR" i="0" baseline="0" dirty="0"/>
              <a:t>Il s’agit de la même plateforme que pour les projets de recherche (Horizon Europe)</a:t>
            </a:r>
          </a:p>
        </p:txBody>
      </p:sp>
    </p:spTree>
    <p:extLst>
      <p:ext uri="{BB962C8B-B14F-4D97-AF65-F5344CB8AC3E}">
        <p14:creationId xmlns:p14="http://schemas.microsoft.com/office/powerpoint/2010/main" val="1369025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13902"/>
            <a:ext cx="6549012" cy="1440477"/>
          </a:xfrm>
          <a:noFill/>
        </p:spPr>
        <p:txBody>
          <a:bodyPr/>
          <a:lstStyle/>
          <a:p>
            <a:pPr>
              <a:spcBef>
                <a:spcPct val="0"/>
              </a:spcBef>
            </a:pPr>
            <a:endParaRPr lang="fr-FR" altLang="fr-FR" i="1" dirty="0"/>
          </a:p>
          <a:p>
            <a:pPr>
              <a:spcBef>
                <a:spcPct val="0"/>
              </a:spcBef>
            </a:pPr>
            <a:r>
              <a:rPr lang="fr-FR" altLang="fr-FR" i="1" dirty="0"/>
              <a:t>Pas de changement notable sur la</a:t>
            </a:r>
            <a:r>
              <a:rPr lang="fr-FR" altLang="fr-FR" i="1" baseline="0" dirty="0"/>
              <a:t> procédure d’évaluation similaire à la majorité des projets E+</a:t>
            </a:r>
            <a:endParaRPr lang="fr-FR" altLang="fr-FR" i="1" dirty="0"/>
          </a:p>
        </p:txBody>
      </p:sp>
    </p:spTree>
    <p:extLst>
      <p:ext uri="{BB962C8B-B14F-4D97-AF65-F5344CB8AC3E}">
        <p14:creationId xmlns:p14="http://schemas.microsoft.com/office/powerpoint/2010/main" val="3142734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noFill/>
        </p:spPr>
        <p:txBody>
          <a:bodyPr/>
          <a:lstStyle/>
          <a:p>
            <a:pPr>
              <a:spcBef>
                <a:spcPct val="0"/>
              </a:spcBef>
            </a:pPr>
            <a:endParaRPr lang="fr-FR" altLang="fr-FR" i="1" dirty="0"/>
          </a:p>
          <a:p>
            <a:pPr>
              <a:spcBef>
                <a:spcPct val="0"/>
              </a:spcBef>
            </a:pPr>
            <a:r>
              <a:rPr lang="fr-FR" altLang="fr-FR" i="1" dirty="0"/>
              <a:t>4 critères de sélection:</a:t>
            </a:r>
          </a:p>
          <a:p>
            <a:pPr marL="171450" indent="-171450">
              <a:spcBef>
                <a:spcPct val="0"/>
              </a:spcBef>
              <a:buFontTx/>
              <a:buChar char="-"/>
            </a:pPr>
            <a:r>
              <a:rPr lang="fr-FR" altLang="fr-FR" i="1" dirty="0"/>
              <a:t>Pertinence du projet</a:t>
            </a:r>
          </a:p>
          <a:p>
            <a:pPr marL="171450" indent="-171450">
              <a:spcBef>
                <a:spcPct val="0"/>
              </a:spcBef>
              <a:buFontTx/>
              <a:buChar char="-"/>
            </a:pPr>
            <a:r>
              <a:rPr lang="fr-FR" altLang="fr-FR" i="1" dirty="0"/>
              <a:t>Qualité du projet et mise en </a:t>
            </a:r>
            <a:r>
              <a:rPr lang="fr-FR" altLang="fr-FR" i="1" dirty="0" err="1"/>
              <a:t>oeuvre</a:t>
            </a:r>
            <a:endParaRPr lang="fr-FR" altLang="fr-FR" i="1" dirty="0"/>
          </a:p>
        </p:txBody>
      </p:sp>
    </p:spTree>
    <p:extLst>
      <p:ext uri="{BB962C8B-B14F-4D97-AF65-F5344CB8AC3E}">
        <p14:creationId xmlns:p14="http://schemas.microsoft.com/office/powerpoint/2010/main" val="2933395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noFill/>
        </p:spPr>
        <p:txBody>
          <a:bodyPr/>
          <a:lstStyle/>
          <a:p>
            <a:pPr>
              <a:spcBef>
                <a:spcPct val="0"/>
              </a:spcBef>
            </a:pPr>
            <a:endParaRPr lang="fr-FR" altLang="fr-FR" i="1" dirty="0"/>
          </a:p>
          <a:p>
            <a:pPr>
              <a:spcBef>
                <a:spcPct val="0"/>
              </a:spcBef>
            </a:pPr>
            <a:r>
              <a:rPr lang="fr-FR" altLang="fr-FR" i="1" dirty="0"/>
              <a:t>- Qualité de l’équipe responsable</a:t>
            </a:r>
            <a:r>
              <a:rPr lang="fr-FR" altLang="fr-FR" i="1" baseline="0" dirty="0"/>
              <a:t> du projet et de modalités de coopération</a:t>
            </a:r>
          </a:p>
          <a:p>
            <a:pPr>
              <a:spcBef>
                <a:spcPct val="0"/>
              </a:spcBef>
            </a:pPr>
            <a:r>
              <a:rPr lang="fr-FR" altLang="fr-FR" i="1" baseline="0" dirty="0"/>
              <a:t>- Impact et dissémination</a:t>
            </a:r>
          </a:p>
          <a:p>
            <a:pPr>
              <a:spcBef>
                <a:spcPct val="0"/>
              </a:spcBef>
            </a:pPr>
            <a:endParaRPr lang="fr-FR" altLang="fr-FR" i="1" dirty="0"/>
          </a:p>
        </p:txBody>
      </p:sp>
    </p:spTree>
    <p:extLst>
      <p:ext uri="{BB962C8B-B14F-4D97-AF65-F5344CB8AC3E}">
        <p14:creationId xmlns:p14="http://schemas.microsoft.com/office/powerpoint/2010/main" val="316107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257558"/>
          </a:xfrm>
        </p:spPr>
        <p:txBody>
          <a:bodyPr/>
          <a:lstStyle/>
          <a:p>
            <a:endParaRPr lang="fr-FR" i="1" dirty="0"/>
          </a:p>
          <a:p>
            <a:endParaRPr lang="fr-FR" dirty="0"/>
          </a:p>
          <a:p>
            <a:r>
              <a:rPr lang="fr-FR" dirty="0"/>
              <a:t>2</a:t>
            </a:r>
            <a:r>
              <a:rPr lang="fr-FR" baseline="30000" dirty="0"/>
              <a:t>ème</a:t>
            </a:r>
            <a:r>
              <a:rPr lang="fr-FR" dirty="0"/>
              <a:t> AP de l’action Erasmus Mundus : le Master Conjoint Erasmus Mundus.</a:t>
            </a:r>
            <a:endParaRPr lang="fr-FR" baseline="0" dirty="0"/>
          </a:p>
          <a:p>
            <a:r>
              <a:rPr lang="fr-FR" baseline="0" dirty="0"/>
              <a:t>Si cet appel est bien indépendant de l’AP Design </a:t>
            </a:r>
            <a:r>
              <a:rPr lang="fr-FR" baseline="0" dirty="0" err="1"/>
              <a:t>Measures</a:t>
            </a:r>
            <a:r>
              <a:rPr lang="fr-FR" baseline="0" dirty="0"/>
              <a:t> que l’on vient de voir, il devrait être ouvert sur la même période.</a:t>
            </a:r>
            <a:endParaRPr lang="fr-FR"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25</a:t>
            </a:fld>
            <a:endParaRPr lang="fr-FR"/>
          </a:p>
        </p:txBody>
      </p:sp>
    </p:spTree>
    <p:extLst>
      <p:ext uri="{BB962C8B-B14F-4D97-AF65-F5344CB8AC3E}">
        <p14:creationId xmlns:p14="http://schemas.microsoft.com/office/powerpoint/2010/main" val="23371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7" y="4778722"/>
            <a:ext cx="6549012" cy="4301830"/>
          </a:xfrm>
          <a:noFill/>
        </p:spPr>
        <p:txBody>
          <a:bodyPr/>
          <a:lstStyle/>
          <a:p>
            <a:pPr>
              <a:spcBef>
                <a:spcPct val="0"/>
              </a:spcBef>
            </a:pPr>
            <a:endParaRPr lang="fr-FR" altLang="fr-FR" i="1" dirty="0"/>
          </a:p>
          <a:p>
            <a:pPr>
              <a:spcBef>
                <a:spcPct val="0"/>
              </a:spcBef>
            </a:pPr>
            <a:endParaRPr lang="fr-FR" altLang="fr-FR" i="0" dirty="0"/>
          </a:p>
          <a:p>
            <a:pPr>
              <a:spcBef>
                <a:spcPct val="0"/>
              </a:spcBef>
            </a:pPr>
            <a:r>
              <a:rPr lang="fr-FR" altLang="fr-FR" i="0" dirty="0"/>
              <a:t>Quelles sont les conditions principales ?</a:t>
            </a:r>
          </a:p>
          <a:p>
            <a:pPr marL="171450" indent="-171450">
              <a:spcBef>
                <a:spcPct val="0"/>
              </a:spcBef>
              <a:buFontTx/>
              <a:buChar char="-"/>
            </a:pPr>
            <a:r>
              <a:rPr lang="fr-FR" altLang="fr-FR" i="0" dirty="0"/>
              <a:t>Curriculum intégré, avec des procédures de mise en œuvre communes : le critère central ici, c’est l’aspect « intégré » qui veut dire « conjoint » ou « commun ». Autrement dit, tous les aspects du master conjoint doivent être décidé de manière collective. Cela va de l’élaboration du programme d’études à l’organisation administrative et financière du master, en passant par la sélection des étudiants et intervenants, la promotion du master, les services aux étudiants, etc. </a:t>
            </a:r>
          </a:p>
          <a:p>
            <a:pPr marL="171450" indent="-171450">
              <a:spcBef>
                <a:spcPct val="0"/>
              </a:spcBef>
              <a:buFontTx/>
              <a:buChar char="-"/>
            </a:pPr>
            <a:r>
              <a:rPr lang="fr-FR" altLang="fr-FR" i="0" dirty="0"/>
              <a:t>A propos des standards de l’assurance qualité, vous trouverez à la fin de ce diapo deux slides sur des ressources à consulter. Tous les docs. sont en anglais.</a:t>
            </a:r>
          </a:p>
          <a:p>
            <a:pPr marL="171450" indent="-171450">
              <a:spcBef>
                <a:spcPct val="0"/>
              </a:spcBef>
              <a:buFontTx/>
              <a:buChar char="-"/>
            </a:pPr>
            <a:r>
              <a:rPr lang="fr-FR" altLang="fr-FR" i="0" dirty="0"/>
              <a:t>Autre exigence : le consortium doit être composé d’au moins 3 EES de 3 pays différents, c-à-d que chacun des 3 EES est situé dans un pays différent. Plus précisément, au moins 2 de ces 3 EES doivent être issus de 2 pays programme différents. Pour rappel, les pays programme sont les pays membres de l’UE + les pays tiers associés (cf. slide 12).</a:t>
            </a:r>
          </a:p>
          <a:p>
            <a:pPr marL="0" indent="0">
              <a:spcBef>
                <a:spcPct val="0"/>
              </a:spcBef>
              <a:buFontTx/>
              <a:buNone/>
            </a:pPr>
            <a:r>
              <a:rPr lang="fr-FR" altLang="fr-FR" i="0" dirty="0"/>
              <a:t>Pour ceux qui sont déjà familiers des EMJM, il y a un changement sur ce dernier point, puisqu’on passe d’un min. de 3 à 2 pays programme.</a:t>
            </a:r>
          </a:p>
        </p:txBody>
      </p:sp>
    </p:spTree>
    <p:extLst>
      <p:ext uri="{BB962C8B-B14F-4D97-AF65-F5344CB8AC3E}">
        <p14:creationId xmlns:p14="http://schemas.microsoft.com/office/powerpoint/2010/main" val="2850527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26969"/>
            <a:ext cx="6549012" cy="3021407"/>
          </a:xfrm>
          <a:noFill/>
        </p:spPr>
        <p:txBody>
          <a:bodyPr/>
          <a:lstStyle/>
          <a:p>
            <a:pPr>
              <a:spcBef>
                <a:spcPct val="0"/>
              </a:spcBef>
            </a:pPr>
            <a:endParaRPr lang="fr-FR" altLang="fr-FR" i="1" dirty="0"/>
          </a:p>
          <a:p>
            <a:pPr>
              <a:spcBef>
                <a:spcPct val="0"/>
              </a:spcBef>
            </a:pPr>
            <a:endParaRPr lang="fr-FR" altLang="fr-FR" i="0" dirty="0"/>
          </a:p>
          <a:p>
            <a:pPr>
              <a:spcBef>
                <a:spcPct val="0"/>
              </a:spcBef>
            </a:pPr>
            <a:r>
              <a:rPr lang="fr-FR" altLang="fr-FR" i="0" dirty="0"/>
              <a:t>Pas de changement // ancienne programmation.</a:t>
            </a:r>
          </a:p>
          <a:p>
            <a:pPr>
              <a:spcBef>
                <a:spcPct val="0"/>
              </a:spcBef>
            </a:pPr>
            <a:endParaRPr lang="fr-FR" altLang="fr-FR" i="1" dirty="0"/>
          </a:p>
          <a:p>
            <a:pPr>
              <a:spcBef>
                <a:spcPct val="0"/>
              </a:spcBef>
            </a:pPr>
            <a:r>
              <a:rPr lang="fr-FR" altLang="fr-FR" i="0" dirty="0"/>
              <a:t>Conditions principales (suite) :</a:t>
            </a:r>
          </a:p>
          <a:p>
            <a:pPr marL="171450" indent="-171450">
              <a:spcBef>
                <a:spcPct val="0"/>
              </a:spcBef>
              <a:buFontTx/>
              <a:buChar char="-"/>
            </a:pPr>
            <a:r>
              <a:rPr lang="fr-FR" altLang="fr-FR" i="0" dirty="0"/>
              <a:t>Votre consortium doit communiquer sur le master conjoint à l’international, afin d’attirer et d’inscrire les meilleurs étudiants du monde.</a:t>
            </a:r>
          </a:p>
          <a:p>
            <a:pPr marL="171450" indent="-171450">
              <a:spcBef>
                <a:spcPct val="0"/>
              </a:spcBef>
              <a:buFontTx/>
              <a:buChar char="-"/>
            </a:pPr>
            <a:r>
              <a:rPr lang="fr-FR" sz="1200" b="0" i="0" dirty="0">
                <a:solidFill>
                  <a:schemeClr val="tx2"/>
                </a:solidFill>
              </a:rPr>
              <a:t>Le programme d’études doit obligatoirement prévoir une mobilité physique des étudiants </a:t>
            </a:r>
          </a:p>
          <a:p>
            <a:pPr marL="171450" indent="-171450">
              <a:spcBef>
                <a:spcPct val="0"/>
              </a:spcBef>
              <a:buFontTx/>
              <a:buChar char="-"/>
            </a:pPr>
            <a:r>
              <a:rPr lang="fr-FR" sz="1200" b="0" i="0" dirty="0">
                <a:solidFill>
                  <a:schemeClr val="tx2"/>
                </a:solidFill>
              </a:rPr>
              <a:t>Cette mobilité devra être faite sur 2 périodes d’études au moins, dans 2 pays différents, dont 1 au moins doit être un pays programme (différent du</a:t>
            </a:r>
            <a:r>
              <a:rPr lang="fr-FR" sz="1200" b="0" i="0" baseline="0" dirty="0">
                <a:solidFill>
                  <a:schemeClr val="tx2"/>
                </a:solidFill>
              </a:rPr>
              <a:t> pays programme de résidence de l’étudiant)</a:t>
            </a:r>
            <a:r>
              <a:rPr lang="fr-FR" sz="1200" b="0" i="0" dirty="0">
                <a:solidFill>
                  <a:schemeClr val="tx2"/>
                </a:solidFill>
              </a:rPr>
              <a:t>. </a:t>
            </a:r>
          </a:p>
          <a:p>
            <a:pPr marL="0" indent="0">
              <a:spcBef>
                <a:spcPct val="0"/>
              </a:spcBef>
              <a:buFontTx/>
              <a:buNone/>
            </a:pPr>
            <a:r>
              <a:rPr lang="fr-FR" sz="1200" b="0" i="0" dirty="0">
                <a:solidFill>
                  <a:schemeClr val="tx2"/>
                </a:solidFill>
              </a:rPr>
              <a:t>.</a:t>
            </a:r>
            <a:endParaRPr lang="fr-FR" altLang="fr-FR" i="0" dirty="0"/>
          </a:p>
        </p:txBody>
      </p:sp>
    </p:spTree>
    <p:extLst>
      <p:ext uri="{BB962C8B-B14F-4D97-AF65-F5344CB8AC3E}">
        <p14:creationId xmlns:p14="http://schemas.microsoft.com/office/powerpoint/2010/main" val="21873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4935509"/>
            <a:ext cx="6549013" cy="4014389"/>
          </a:xfrm>
          <a:noFill/>
        </p:spPr>
        <p:txBody>
          <a:bodyPr/>
          <a:lstStyle/>
          <a:p>
            <a:pPr>
              <a:spcBef>
                <a:spcPct val="0"/>
              </a:spcBef>
            </a:pPr>
            <a:endParaRPr lang="fr-FR" altLang="fr-FR" sz="1100" i="1"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altLang="fr-FR" sz="1100" i="0" dirty="0">
                <a:latin typeface="+mn-lt"/>
              </a:rPr>
              <a:t>Conditions principales (suite)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fr-FR" altLang="fr-FR" sz="1100" i="0" dirty="0">
                <a:latin typeface="+mn-lt"/>
              </a:rPr>
              <a:t>Votre curriculum doit prévoir la participation d’experts et/ou conférenciers pour des enseignements et activités de recherche</a:t>
            </a:r>
          </a:p>
          <a:p>
            <a:pPr marL="0" marR="0" lvl="0" indent="0" algn="l" defTabSz="914400" rtl="0" eaLnBrk="1" fontAlgn="auto" latinLnBrk="0" hangingPunct="1">
              <a:lnSpc>
                <a:spcPct val="100000"/>
              </a:lnSpc>
              <a:spcBef>
                <a:spcPct val="0"/>
              </a:spcBef>
              <a:spcAft>
                <a:spcPts val="0"/>
              </a:spcAft>
              <a:buClrTx/>
              <a:buSzTx/>
              <a:buFontTx/>
              <a:buNone/>
              <a:tabLst/>
              <a:defRPr/>
            </a:pPr>
            <a:r>
              <a:rPr lang="fr-FR" altLang="fr-FR" sz="1100" i="0" dirty="0">
                <a:latin typeface="+mn-lt"/>
              </a:rPr>
              <a:t>Sur ce point, un changement à noter // ancienne programmation : alors qu’auparavant, il fallait au moins 4 professeurs invités/conférenciers/experts pendant un total d’au moins 8 semaines, ces seuils ont disparu =&gt; aucune exigence de seuil</a:t>
            </a:r>
          </a:p>
          <a:p>
            <a:pPr>
              <a:spcBef>
                <a:spcPct val="0"/>
              </a:spcBef>
            </a:pPr>
            <a:r>
              <a:rPr lang="fr-FR" altLang="fr-FR" sz="1100" i="0" dirty="0">
                <a:latin typeface="+mn-lt"/>
              </a:rPr>
              <a:t>- Au terme du master, votre consortium devra délivrer un diplôme commun ou des diplômes multiples</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100" dirty="0">
                <a:solidFill>
                  <a:srgbClr val="143C68"/>
                </a:solidFill>
                <a:latin typeface="+mn-lt"/>
                <a:cs typeface="Arial" panose="020B0604020202020204" pitchFamily="34" charset="0"/>
              </a:rPr>
              <a:t>Si la législation nationale le permet, les diplômes communs sont encouragés, étant donné qu’ils représentent une intégration totale du processus d’apprentissage et d’enseignement. On retrouve bien le critère « intégré »/  « conjoint » du master.</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100" dirty="0">
              <a:solidFill>
                <a:srgbClr val="143C68"/>
              </a:solidFill>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100" dirty="0">
                <a:solidFill>
                  <a:srgbClr val="143C68"/>
                </a:solidFill>
                <a:latin typeface="+mn-lt"/>
                <a:cs typeface="Arial" panose="020B0604020202020204" pitchFamily="34" charset="0"/>
              </a:rPr>
              <a:t>Pour rappel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100" dirty="0">
                <a:solidFill>
                  <a:srgbClr val="143C68"/>
                </a:solidFill>
                <a:latin typeface="+mn-lt"/>
                <a:cs typeface="Arial" panose="020B0604020202020204" pitchFamily="34" charset="0"/>
              </a:rPr>
              <a:t>Diplôme commun = doc./parchemin unique signé par l’ensemble des EES partenaires au master</a:t>
            </a:r>
          </a:p>
          <a:p>
            <a:pPr>
              <a:spcBef>
                <a:spcPct val="0"/>
              </a:spcBef>
            </a:pPr>
            <a:r>
              <a:rPr lang="fr-BE" altLang="fr-FR" sz="1100" i="0" baseline="0" dirty="0">
                <a:solidFill>
                  <a:srgbClr val="143C68"/>
                </a:solidFill>
                <a:latin typeface="+mn-lt"/>
                <a:cs typeface="Arial" panose="020B0604020202020204" pitchFamily="34" charset="0"/>
              </a:rPr>
              <a:t>Diplômes multiples = plusieurs docs./parchemins, chaque EES délivrant son propre diplôme</a:t>
            </a:r>
          </a:p>
          <a:p>
            <a:pPr>
              <a:spcBef>
                <a:spcPct val="0"/>
              </a:spcBef>
            </a:pPr>
            <a:r>
              <a:rPr lang="fr-FR" altLang="fr-FR" sz="1100" i="0" baseline="0" dirty="0">
                <a:latin typeface="+mn-lt"/>
              </a:rPr>
              <a:t>Une étude de la Commission européenne a été conduite à ce sujet, dont le lien est à retrouver dans notre slide Ressources à la fin de ce diapo. </a:t>
            </a:r>
            <a:endParaRPr lang="en-US" altLang="fr-FR" sz="1100" i="1" dirty="0">
              <a:solidFill>
                <a:schemeClr val="tx2"/>
              </a:solidFill>
              <a:latin typeface="+mn-lt"/>
            </a:endParaRPr>
          </a:p>
          <a:p>
            <a:pPr>
              <a:spcBef>
                <a:spcPct val="0"/>
              </a:spcBef>
            </a:pPr>
            <a:r>
              <a:rPr lang="fr-FR" altLang="fr-FR" sz="1100" i="0" noProof="0" dirty="0">
                <a:solidFill>
                  <a:schemeClr val="tx2"/>
                </a:solidFill>
                <a:latin typeface="+mn-lt"/>
              </a:rPr>
              <a:t>Pour finir, à l’étape de la demande/du dépôt de candidature, le master conjoint Erasmus Mundus doit présenter un programme d’étude finalisé, opérationnel, prêt à être promu et diffusé dans le monde dès sa sélection.</a:t>
            </a:r>
            <a:endParaRPr lang="fr-FR" altLang="fr-FR" sz="1100" i="0" noProof="0" dirty="0">
              <a:latin typeface="+mn-lt"/>
            </a:endParaRPr>
          </a:p>
        </p:txBody>
      </p:sp>
    </p:spTree>
    <p:extLst>
      <p:ext uri="{BB962C8B-B14F-4D97-AF65-F5344CB8AC3E}">
        <p14:creationId xmlns:p14="http://schemas.microsoft.com/office/powerpoint/2010/main" val="2617608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26969"/>
            <a:ext cx="6549012" cy="3021407"/>
          </a:xfrm>
          <a:noFill/>
        </p:spPr>
        <p:txBody>
          <a:bodyPr/>
          <a:lstStyle/>
          <a:p>
            <a:pPr>
              <a:spcBef>
                <a:spcPct val="0"/>
              </a:spcBef>
            </a:pPr>
            <a:endParaRPr lang="fr-FR" altLang="fr-FR" i="1" dirty="0"/>
          </a:p>
          <a:p>
            <a:pPr>
              <a:spcBef>
                <a:spcPct val="0"/>
              </a:spcBef>
            </a:pPr>
            <a:r>
              <a:rPr lang="fr-FR" altLang="fr-FR" i="1" dirty="0"/>
              <a:t>Au niveau organisation :</a:t>
            </a:r>
          </a:p>
          <a:p>
            <a:pPr marL="171450" indent="-171450">
              <a:spcBef>
                <a:spcPct val="0"/>
              </a:spcBef>
              <a:buFontTx/>
              <a:buChar char="-"/>
            </a:pPr>
            <a:r>
              <a:rPr lang="fr-FR" altLang="fr-FR" i="1" dirty="0"/>
              <a:t>Une</a:t>
            </a:r>
            <a:r>
              <a:rPr lang="fr-FR" altLang="fr-FR" i="1" baseline="0" dirty="0"/>
              <a:t> seule convention permettra de financer </a:t>
            </a:r>
            <a:r>
              <a:rPr lang="fr-FR" altLang="fr-FR" i="1" dirty="0"/>
              <a:t>6 années académiques quelque soit la durée du master</a:t>
            </a:r>
            <a:endParaRPr lang="fr-FR" altLang="fr-FR" i="1" baseline="0" dirty="0"/>
          </a:p>
          <a:p>
            <a:pPr marL="171450" indent="-171450">
              <a:spcBef>
                <a:spcPct val="0"/>
              </a:spcBef>
              <a:buFontTx/>
              <a:buChar char="-"/>
            </a:pPr>
            <a:r>
              <a:rPr lang="fr-FR" altLang="fr-FR" i="1" baseline="0" dirty="0"/>
              <a:t>Etudiants boursiers et non boursiers peuvent être recrutés</a:t>
            </a:r>
          </a:p>
          <a:p>
            <a:pPr marL="171450" indent="-171450">
              <a:spcBef>
                <a:spcPct val="0"/>
              </a:spcBef>
              <a:buFontTx/>
              <a:buChar char="-"/>
            </a:pPr>
            <a:r>
              <a:rPr lang="fr-FR" altLang="fr-FR" i="1" baseline="0" dirty="0"/>
              <a:t>Nécessité de rentrer au moins 4 promotions</a:t>
            </a:r>
          </a:p>
          <a:p>
            <a:pPr marL="171450" indent="-171450">
              <a:spcBef>
                <a:spcPct val="0"/>
              </a:spcBef>
              <a:buFontTx/>
              <a:buChar char="-"/>
            </a:pPr>
            <a:r>
              <a:rPr lang="fr-FR" altLang="fr-FR" i="1" baseline="0" dirty="0"/>
              <a:t>2 périodes d’étude obligatoire avec au moins une période dans 1 pays programme  (auparavant c’était dans 2 pays programme minimum). Cela signifie qu’un étudiant peut faire au minimum une période dans un pays programme (autre que celui où il réside) et une autre période dans un pays tiers.</a:t>
            </a:r>
          </a:p>
          <a:p>
            <a:pPr marL="0" indent="0">
              <a:spcBef>
                <a:spcPct val="0"/>
              </a:spcBef>
              <a:buFontTx/>
              <a:buNone/>
            </a:pPr>
            <a:endParaRPr lang="fr-FR" altLang="fr-FR" i="1" dirty="0"/>
          </a:p>
        </p:txBody>
      </p:sp>
    </p:spTree>
    <p:extLst>
      <p:ext uri="{BB962C8B-B14F-4D97-AF65-F5344CB8AC3E}">
        <p14:creationId xmlns:p14="http://schemas.microsoft.com/office/powerpoint/2010/main" val="206851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013902"/>
            <a:ext cx="6549012" cy="2368130"/>
          </a:xfrm>
          <a:noFill/>
        </p:spPr>
        <p:txBody>
          <a:bodyPr/>
          <a:lstStyle/>
          <a:p>
            <a:pPr>
              <a:spcBef>
                <a:spcPct val="0"/>
              </a:spcBef>
            </a:pPr>
            <a:endParaRPr lang="fr-FR" altLang="fr-FR" i="1" dirty="0"/>
          </a:p>
          <a:p>
            <a:pPr>
              <a:spcBef>
                <a:spcPct val="0"/>
              </a:spcBef>
            </a:pPr>
            <a:r>
              <a:rPr lang="fr-FR" altLang="fr-FR" i="0" dirty="0"/>
              <a:t>De quoi parle-t-on ?</a:t>
            </a:r>
          </a:p>
          <a:p>
            <a:pPr>
              <a:spcBef>
                <a:spcPct val="0"/>
              </a:spcBef>
            </a:pPr>
            <a:r>
              <a:rPr lang="fr-FR" altLang="fr-FR" i="0" dirty="0"/>
              <a:t>En quelques mots-clés, le master conjoint Erasmus Mundus c’est :</a:t>
            </a:r>
          </a:p>
          <a:p>
            <a:pPr marL="171450" indent="-171450">
              <a:spcBef>
                <a:spcPct val="0"/>
              </a:spcBef>
              <a:buFontTx/>
              <a:buChar char="-"/>
            </a:pPr>
            <a:r>
              <a:rPr lang="fr-FR" altLang="fr-FR" i="0" dirty="0"/>
              <a:t>Un programme d’études international, intégré (= conjoint aux divers EES impliqués) et de haut niveau</a:t>
            </a:r>
          </a:p>
          <a:p>
            <a:pPr marL="171450" indent="-171450">
              <a:spcBef>
                <a:spcPct val="0"/>
              </a:spcBef>
              <a:buFontTx/>
              <a:buChar char="-"/>
            </a:pPr>
            <a:r>
              <a:rPr lang="fr-FR" altLang="fr-FR" i="0" dirty="0"/>
              <a:t>Tourné vers l’excellence</a:t>
            </a:r>
          </a:p>
          <a:p>
            <a:pPr marL="171450" indent="-171450">
              <a:spcBef>
                <a:spcPct val="0"/>
              </a:spcBef>
              <a:buFontTx/>
              <a:buChar char="-"/>
            </a:pPr>
            <a:r>
              <a:rPr lang="fr-FR" altLang="fr-FR" i="0" dirty="0"/>
              <a:t>Ouvert à toutes les disciplines</a:t>
            </a:r>
          </a:p>
          <a:p>
            <a:pPr marL="171450" indent="-171450">
              <a:spcBef>
                <a:spcPct val="0"/>
              </a:spcBef>
              <a:buFontTx/>
              <a:buChar char="-"/>
            </a:pPr>
            <a:r>
              <a:rPr lang="fr-FR" altLang="fr-FR" i="0" dirty="0"/>
              <a:t>Diplôme(s) délivré(s) par un consortium international d’EES</a:t>
            </a:r>
          </a:p>
          <a:p>
            <a:pPr marL="171450" indent="-171450">
              <a:spcBef>
                <a:spcPct val="0"/>
              </a:spcBef>
              <a:buFontTx/>
              <a:buChar char="-"/>
            </a:pPr>
            <a:r>
              <a:rPr lang="fr-FR" altLang="fr-FR" i="0" dirty="0"/>
              <a:t>Offrant un niveau élevé de bourses aux meilleurs étudiants sélectionnés</a:t>
            </a:r>
          </a:p>
          <a:p>
            <a:pPr marL="171450" indent="-171450">
              <a:spcBef>
                <a:spcPct val="0"/>
              </a:spcBef>
              <a:buFontTx/>
              <a:buChar char="-"/>
            </a:pPr>
            <a:r>
              <a:rPr lang="fr-FR" altLang="fr-FR" i="0" dirty="0"/>
              <a:t>Offrant un soutien financier important aux EES impliqués</a:t>
            </a:r>
          </a:p>
          <a:p>
            <a:pPr marL="0" indent="0">
              <a:spcBef>
                <a:spcPct val="0"/>
              </a:spcBef>
              <a:buFontTx/>
              <a:buNone/>
            </a:pPr>
            <a:r>
              <a:rPr lang="fr-FR" altLang="fr-FR" i="0" dirty="0"/>
              <a:t>Pour ceux qui ne connaissent pas cette action, nous allons vous expliquez tout cela en détail.</a:t>
            </a:r>
          </a:p>
        </p:txBody>
      </p:sp>
    </p:spTree>
    <p:extLst>
      <p:ext uri="{BB962C8B-B14F-4D97-AF65-F5344CB8AC3E}">
        <p14:creationId xmlns:p14="http://schemas.microsoft.com/office/powerpoint/2010/main" val="1292233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4974704"/>
            <a:ext cx="6549013" cy="3661620"/>
          </a:xfrm>
          <a:noFill/>
        </p:spPr>
        <p:txBody>
          <a:bodyPr/>
          <a:lstStyle/>
          <a:p>
            <a:pPr>
              <a:spcBef>
                <a:spcPct val="0"/>
              </a:spcBef>
            </a:pPr>
            <a:endParaRPr lang="fr-FR" altLang="fr-FR" i="1" dirty="0"/>
          </a:p>
          <a:p>
            <a:pPr>
              <a:spcBef>
                <a:spcPct val="0"/>
              </a:spcBef>
            </a:pPr>
            <a:r>
              <a:rPr lang="fr-FR" altLang="fr-FR" i="1" dirty="0"/>
              <a:t>Au niveau organisation :</a:t>
            </a:r>
          </a:p>
          <a:p>
            <a:pPr marL="171450" indent="-171450">
              <a:spcBef>
                <a:spcPct val="0"/>
              </a:spcBef>
              <a:buFontTx/>
              <a:buChar char="-"/>
            </a:pPr>
            <a:r>
              <a:rPr lang="fr-FR" altLang="fr-FR" i="1" baseline="0" dirty="0"/>
              <a:t>Equilibre géographique : dans la programmation précédente </a:t>
            </a:r>
            <a:r>
              <a:rPr lang="fr-FR" sz="1200" b="0" i="0" u="none" strike="noStrike" kern="1200" baseline="0" dirty="0">
                <a:solidFill>
                  <a:schemeClr val="tx1"/>
                </a:solidFill>
                <a:latin typeface="+mn-lt"/>
                <a:ea typeface="+mn-ea"/>
                <a:cs typeface="+mn-cs"/>
              </a:rPr>
              <a:t>une bourse ne pouvait  pas être attribuée à plus de 3 candidats du même pays (/de même nationalité) au cours d’une même procédure de sélection. Désormais, pas plus de 10% de bourses octroyées pour des étudiants de même nationalité (Ce seuil ne concerne pas les étudiants recrutés à partir des instruments financiers de la rubrique 6 NDICI, IPA, voir diapo relative aux fonds additionnels)</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fr-FR" sz="1200" b="0" i="0" dirty="0">
                <a:solidFill>
                  <a:schemeClr val="tx2"/>
                </a:solidFill>
                <a:cs typeface="Arial"/>
              </a:rPr>
              <a:t>La première promotion du master doit démarrer au plus tard 1 année académique après l’année de sélection </a:t>
            </a:r>
            <a:endParaRPr lang="fr-FR" altLang="fr-FR" b="0" i="0" dirty="0"/>
          </a:p>
        </p:txBody>
      </p:sp>
    </p:spTree>
    <p:extLst>
      <p:ext uri="{BB962C8B-B14F-4D97-AF65-F5344CB8AC3E}">
        <p14:creationId xmlns:p14="http://schemas.microsoft.com/office/powerpoint/2010/main" val="4209299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5066165"/>
            <a:ext cx="6549013" cy="2183693"/>
          </a:xfrm>
          <a:noFill/>
        </p:spPr>
        <p:txBody>
          <a:bodyPr/>
          <a:lstStyle/>
          <a:p>
            <a:pPr>
              <a:spcBef>
                <a:spcPct val="0"/>
              </a:spcBef>
            </a:pPr>
            <a:endParaRPr lang="fr-FR" altLang="fr-FR" sz="1100" i="1" dirty="0"/>
          </a:p>
          <a:p>
            <a:pPr>
              <a:spcBef>
                <a:spcPct val="0"/>
              </a:spcBef>
            </a:pPr>
            <a:r>
              <a:rPr lang="fr-FR" altLang="fr-FR" sz="1100" i="1" dirty="0"/>
              <a:t>En France,</a:t>
            </a:r>
            <a:r>
              <a:rPr lang="fr-FR" altLang="fr-FR" sz="1100" i="1" baseline="0" dirty="0"/>
              <a:t> nous sommes concernés que par des masters en 2 ans = 120ECTS. Financement de 6 années académiques permettant d’avoir 5 promotions ou 4 si la première année est consacrée aux activités préparatoires.</a:t>
            </a:r>
          </a:p>
          <a:p>
            <a:pPr>
              <a:spcBef>
                <a:spcPct val="0"/>
              </a:spcBef>
            </a:pPr>
            <a:r>
              <a:rPr lang="fr-FR" altLang="fr-FR" sz="1100" i="1" baseline="0" dirty="0"/>
              <a:t>Les activités préparatoires (auparavant année préparatoire optionnelle ) sont toujours possibles. Ces activités préparatoires permettent entre autre la </a:t>
            </a:r>
            <a:r>
              <a:rPr lang="fr-FR" sz="1100" b="0" i="0" u="none" strike="noStrike" kern="1200" baseline="0" dirty="0">
                <a:solidFill>
                  <a:schemeClr val="tx1"/>
                </a:solidFill>
                <a:latin typeface="+mn-lt"/>
                <a:ea typeface="+mn-ea"/>
                <a:cs typeface="+mn-cs"/>
              </a:rPr>
              <a:t>préparation et la promotion/sensibilisation du master, ainsi que les premières inscriptions des étudiants sélectionnés. </a:t>
            </a:r>
          </a:p>
          <a:p>
            <a:pPr>
              <a:spcBef>
                <a:spcPct val="0"/>
              </a:spcBef>
            </a:pPr>
            <a:r>
              <a:rPr lang="fr-FR" sz="1100" b="0" i="0" u="none" strike="noStrike" kern="1200" baseline="0" dirty="0">
                <a:solidFill>
                  <a:schemeClr val="tx1"/>
                </a:solidFill>
                <a:latin typeface="+mn-lt"/>
                <a:ea typeface="+mn-ea"/>
                <a:cs typeface="+mn-cs"/>
              </a:rPr>
              <a:t>Attention ces activités préparatoires n’ont aucun lien avec les attendus et activités  du design </a:t>
            </a:r>
            <a:r>
              <a:rPr lang="fr-FR" sz="1100" b="0" i="0" u="none" strike="noStrike" kern="1200" baseline="0" dirty="0" err="1">
                <a:solidFill>
                  <a:schemeClr val="tx1"/>
                </a:solidFill>
                <a:latin typeface="+mn-lt"/>
                <a:ea typeface="+mn-ea"/>
                <a:cs typeface="+mn-cs"/>
              </a:rPr>
              <a:t>measures</a:t>
            </a:r>
            <a:endParaRPr lang="fr-FR" altLang="fr-FR" sz="1100" i="1" dirty="0"/>
          </a:p>
        </p:txBody>
      </p:sp>
    </p:spTree>
    <p:extLst>
      <p:ext uri="{BB962C8B-B14F-4D97-AF65-F5344CB8AC3E}">
        <p14:creationId xmlns:p14="http://schemas.microsoft.com/office/powerpoint/2010/main" val="759873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118427"/>
            <a:ext cx="6549012" cy="2211344"/>
          </a:xfrm>
          <a:noFill/>
        </p:spPr>
        <p:txBody>
          <a:bodyPr/>
          <a:lstStyle/>
          <a:p>
            <a:pPr>
              <a:spcBef>
                <a:spcPct val="0"/>
              </a:spcBef>
            </a:pPr>
            <a:r>
              <a:rPr lang="fr-FR" altLang="fr-FR" i="1" dirty="0"/>
              <a:t> </a:t>
            </a:r>
          </a:p>
          <a:p>
            <a:pPr>
              <a:spcBef>
                <a:spcPct val="0"/>
              </a:spcBef>
            </a:pPr>
            <a:r>
              <a:rPr lang="fr-FR" altLang="fr-FR" i="1" dirty="0"/>
              <a:t>Pas de changement</a:t>
            </a:r>
            <a:r>
              <a:rPr lang="fr-FR" altLang="fr-FR" i="1" baseline="0" dirty="0"/>
              <a:t> dans la composition des organisations participantes.</a:t>
            </a:r>
          </a:p>
          <a:p>
            <a:pPr marL="171450" indent="-171450">
              <a:spcBef>
                <a:spcPct val="0"/>
              </a:spcBef>
              <a:buFontTx/>
              <a:buChar char="-"/>
            </a:pPr>
            <a:r>
              <a:rPr lang="fr-FR" altLang="fr-FR" i="1" baseline="0" dirty="0"/>
              <a:t>Ouvert à toutes les organisations publiques ou privées d’un pays programme ou pays tiers</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fr-FR" altLang="fr-FR" i="1" baseline="0" dirty="0"/>
              <a:t>En revanche, le consortium doit être composé au minimum de 3 EES de 3 pays différents dont au moins 2 issus de pays programme (auparavant c’était 3)</a:t>
            </a:r>
          </a:p>
          <a:p>
            <a:pPr marL="171450" indent="-171450">
              <a:spcBef>
                <a:spcPct val="0"/>
              </a:spcBef>
              <a:buFontTx/>
              <a:buChar char="-"/>
            </a:pPr>
            <a:r>
              <a:rPr lang="fr-FR" altLang="fr-FR" i="1" baseline="0" dirty="0"/>
              <a:t>Charte ECHE valide obligatoire pour tous les EES issus de pays programme.</a:t>
            </a:r>
          </a:p>
          <a:p>
            <a:pPr marL="171450" indent="-171450">
              <a:spcBef>
                <a:spcPct val="0"/>
              </a:spcBef>
              <a:buFontTx/>
              <a:buChar char="-"/>
            </a:pPr>
            <a:r>
              <a:rPr lang="fr-FR" altLang="fr-FR" i="1" baseline="0" dirty="0"/>
              <a:t>Les EES des pays tiers doivent s’engager aux principes de la charte à travers la convention partenariale (reconnaissance ECTS notamment)</a:t>
            </a:r>
          </a:p>
          <a:p>
            <a:pPr>
              <a:spcBef>
                <a:spcPct val="0"/>
              </a:spcBef>
            </a:pPr>
            <a:r>
              <a:rPr lang="fr-FR" altLang="fr-FR" i="1" baseline="0" dirty="0"/>
              <a:t>-nécessité également d’une accréditation et évaluation du programme de master validées au moment de la candidature</a:t>
            </a:r>
            <a:endParaRPr lang="fr-FR" altLang="fr-FR" b="1" i="1" dirty="0"/>
          </a:p>
          <a:p>
            <a:pPr>
              <a:spcBef>
                <a:spcPct val="0"/>
              </a:spcBef>
            </a:pPr>
            <a:endParaRPr lang="fr-FR" altLang="fr-FR" i="1" dirty="0"/>
          </a:p>
        </p:txBody>
      </p:sp>
    </p:spTree>
    <p:extLst>
      <p:ext uri="{BB962C8B-B14F-4D97-AF65-F5344CB8AC3E}">
        <p14:creationId xmlns:p14="http://schemas.microsoft.com/office/powerpoint/2010/main" val="3666437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218362"/>
          </a:xfrm>
        </p:spPr>
        <p:txBody>
          <a:bodyPr/>
          <a:lstStyle/>
          <a:p>
            <a:endParaRPr lang="fr-FR" i="1" dirty="0"/>
          </a:p>
          <a:p>
            <a:r>
              <a:rPr lang="fr-FR" dirty="0"/>
              <a:t>Simplification,</a:t>
            </a:r>
            <a:r>
              <a:rPr lang="fr-FR" baseline="0" dirty="0"/>
              <a:t> des règles de financement sur la base de coûts unitaires.</a:t>
            </a:r>
          </a:p>
          <a:p>
            <a:r>
              <a:rPr lang="fr-FR" baseline="0" dirty="0"/>
              <a:t>2 bénéficiaires</a:t>
            </a:r>
          </a:p>
          <a:p>
            <a:r>
              <a:rPr lang="fr-FR" baseline="0" dirty="0"/>
              <a:t>3 coûts unitaires, couts institutionnels, besoins individuels et les bourses des étudiants</a:t>
            </a:r>
            <a:endParaRPr lang="fr-FR"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33</a:t>
            </a:fld>
            <a:endParaRPr lang="fr-FR"/>
          </a:p>
        </p:txBody>
      </p:sp>
    </p:spTree>
    <p:extLst>
      <p:ext uri="{BB962C8B-B14F-4D97-AF65-F5344CB8AC3E}">
        <p14:creationId xmlns:p14="http://schemas.microsoft.com/office/powerpoint/2010/main" val="2419161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388214"/>
          </a:xfrm>
        </p:spPr>
        <p:txBody>
          <a:bodyPr/>
          <a:lstStyle/>
          <a:p>
            <a:endParaRPr lang="fr-FR" i="1" dirty="0"/>
          </a:p>
          <a:p>
            <a:r>
              <a:rPr lang="fr-FR" dirty="0"/>
              <a:t>Les bourses seront de 1400€/mois</a:t>
            </a:r>
            <a:r>
              <a:rPr lang="fr-FR" baseline="0" dirty="0"/>
              <a:t> </a:t>
            </a:r>
          </a:p>
          <a:p>
            <a:r>
              <a:rPr lang="fr-FR" baseline="0" dirty="0"/>
              <a:t>Les coûts institutionnels pour les EES seront également sous la forme d’un forfait de 750€/mois/étudiants </a:t>
            </a:r>
          </a:p>
          <a:p>
            <a:r>
              <a:rPr lang="fr-FR" baseline="0" dirty="0"/>
              <a:t>Besoins individuels entre 3000 et 60 000€ en fonction des besoins.</a:t>
            </a:r>
          </a:p>
          <a:p>
            <a:r>
              <a:rPr lang="fr-FR" baseline="0" dirty="0"/>
              <a:t>Nous allons voir cela en détail</a:t>
            </a:r>
            <a:endParaRPr lang="fr-FR"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34</a:t>
            </a:fld>
            <a:endParaRPr lang="fr-FR"/>
          </a:p>
        </p:txBody>
      </p:sp>
    </p:spTree>
    <p:extLst>
      <p:ext uri="{BB962C8B-B14F-4D97-AF65-F5344CB8AC3E}">
        <p14:creationId xmlns:p14="http://schemas.microsoft.com/office/powerpoint/2010/main" val="2594902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12532"/>
            <a:ext cx="5439410" cy="4968173"/>
          </a:xfrm>
        </p:spPr>
        <p:txBody>
          <a:bodyPr/>
          <a:lstStyle/>
          <a:p>
            <a:endParaRPr lang="fr-FR" i="1" dirty="0"/>
          </a:p>
          <a:p>
            <a:endParaRPr lang="fr-FR" dirty="0"/>
          </a:p>
          <a:p>
            <a:r>
              <a:rPr lang="fr-FR" dirty="0"/>
              <a:t>Les bourses d’études : nous parlons bien ici des bourses Erasmus+.</a:t>
            </a:r>
          </a:p>
          <a:p>
            <a:endParaRPr lang="fr-FR" dirty="0"/>
          </a:p>
          <a:p>
            <a:r>
              <a:rPr lang="fr-FR" dirty="0"/>
              <a:t>Au niveau étudiant :</a:t>
            </a:r>
          </a:p>
          <a:p>
            <a:pPr marL="171450" indent="-171450">
              <a:buFontTx/>
              <a:buChar char="-"/>
            </a:pPr>
            <a:r>
              <a:rPr lang="fr-FR" dirty="0"/>
              <a:t>Sa bourse va couvrir tous les frais d’installation, de voyage et de subsistance</a:t>
            </a:r>
          </a:p>
          <a:p>
            <a:pPr marL="171450" indent="-171450">
              <a:buFontTx/>
              <a:buChar char="-"/>
            </a:pPr>
            <a:r>
              <a:rPr lang="fr-FR" dirty="0"/>
              <a:t>Le montant de la bourse est unique : c’est le « coût unitaire par boursier »</a:t>
            </a:r>
          </a:p>
          <a:p>
            <a:pPr marL="171450" indent="-171450">
              <a:buFontTx/>
              <a:buChar char="-"/>
            </a:pPr>
            <a:r>
              <a:rPr lang="fr-FR" dirty="0"/>
              <a:t>La base de calcul est la suivante : c’est une bourse de 1400€/ mois</a:t>
            </a:r>
            <a:r>
              <a:rPr lang="fr-FR" baseline="0" dirty="0"/>
              <a:t> d’étude</a:t>
            </a:r>
            <a:endParaRPr lang="fr-FR" dirty="0"/>
          </a:p>
          <a:p>
            <a:pPr marL="171450" indent="-171450">
              <a:buFontTx/>
              <a:buChar char="-"/>
            </a:pPr>
            <a:r>
              <a:rPr lang="fr-FR" dirty="0"/>
              <a:t>Cette bourse est valable pour 1 année académique au moins et 24 mois max.</a:t>
            </a:r>
          </a:p>
          <a:p>
            <a:pPr marL="0" indent="0">
              <a:buFontTx/>
              <a:buNone/>
            </a:pPr>
            <a:r>
              <a:rPr lang="fr-FR" dirty="0"/>
              <a:t>Au total, sur l’ensemble de son master conjoint, l’étudiant peut percevoir jusqu’à 33 600€.</a:t>
            </a:r>
          </a:p>
          <a:p>
            <a:pPr marL="0" indent="0">
              <a:buFontTx/>
              <a:buNone/>
            </a:pPr>
            <a:endParaRPr lang="fr-FR" dirty="0"/>
          </a:p>
          <a:p>
            <a:pPr marL="0" indent="0">
              <a:buFontTx/>
              <a:buNone/>
            </a:pPr>
            <a:r>
              <a:rPr lang="fr-FR" dirty="0"/>
              <a:t>A noter également :</a:t>
            </a:r>
          </a:p>
          <a:p>
            <a:pPr marL="171450" indent="-171450">
              <a:buFontTx/>
              <a:buChar char="-"/>
            </a:pPr>
            <a:r>
              <a:rPr lang="fr-FR" dirty="0"/>
              <a:t>L’étudiant boursier est en plus exonéré des droits d’inscription.</a:t>
            </a:r>
          </a:p>
          <a:p>
            <a:pPr marL="171450" indent="-171450">
              <a:buFontTx/>
              <a:buChar char="-"/>
            </a:pPr>
            <a:endParaRPr lang="fr-FR" dirty="0"/>
          </a:p>
          <a:p>
            <a:pPr marL="0" indent="0">
              <a:buFontTx/>
              <a:buNone/>
            </a:pPr>
            <a:r>
              <a:rPr lang="fr-FR" dirty="0"/>
              <a:t>Au niveau du projet :</a:t>
            </a:r>
          </a:p>
          <a:p>
            <a:pPr marL="171450" indent="-171450">
              <a:buFontTx/>
              <a:buChar char="-"/>
            </a:pPr>
            <a:r>
              <a:rPr lang="fr-FR" dirty="0"/>
              <a:t>Pour rappel, c’est vous qui percevez le montant des bourses étudiantes avant de les redistribuer à chaque bénéficiaire.</a:t>
            </a:r>
          </a:p>
          <a:p>
            <a:pPr marL="171450" indent="-171450">
              <a:buFontTx/>
              <a:buChar char="-"/>
            </a:pPr>
            <a:r>
              <a:rPr lang="fr-FR" dirty="0"/>
              <a:t>Le montant total de l’ensemble de ces bourses est calculé de la manière suivante : 1400€ x nbr de mois x nbr d’étudiants boursiers</a:t>
            </a:r>
          </a:p>
          <a:p>
            <a:pPr marL="171450" indent="-171450">
              <a:buFontTx/>
              <a:buChar char="-"/>
            </a:pPr>
            <a:r>
              <a:rPr lang="fr-FR" dirty="0"/>
              <a:t>Toutefois, un plafond est fixé à 60 étudiants boursiers : vous ne pourrez pas percevoir des bourses pour davantage d’étudiants.</a:t>
            </a:r>
          </a:p>
          <a:p>
            <a:pPr marL="171450" indent="-171450">
              <a:buFontTx/>
              <a:buChar char="-"/>
            </a:pPr>
            <a:r>
              <a:rPr lang="fr-FR" dirty="0"/>
              <a:t>Par projet, le montant total max. de bourses étudiantes est donc de 2 016 000€.</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35</a:t>
            </a:fld>
            <a:endParaRPr lang="fr-FR"/>
          </a:p>
        </p:txBody>
      </p:sp>
    </p:spTree>
    <p:extLst>
      <p:ext uri="{BB962C8B-B14F-4D97-AF65-F5344CB8AC3E}">
        <p14:creationId xmlns:p14="http://schemas.microsoft.com/office/powerpoint/2010/main" val="2338758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558066"/>
          </a:xfrm>
        </p:spPr>
        <p:txBody>
          <a:bodyPr/>
          <a:lstStyle/>
          <a:p>
            <a:endParaRPr lang="fr-FR" i="1" dirty="0"/>
          </a:p>
          <a:p>
            <a:r>
              <a:rPr lang="fr-FR" i="0" u="none" dirty="0"/>
              <a:t>Les coûts institutionnels permettent de financer le programme d’étude</a:t>
            </a:r>
          </a:p>
          <a:p>
            <a:r>
              <a:rPr lang="fr-FR" i="0" u="none" dirty="0"/>
              <a:t>Couts institutionnels</a:t>
            </a:r>
            <a:r>
              <a:rPr lang="fr-FR" i="0" u="none" baseline="0" dirty="0"/>
              <a:t> </a:t>
            </a:r>
            <a:r>
              <a:rPr lang="fr-FR" i="0" u="none" dirty="0"/>
              <a:t>: 750€/mois</a:t>
            </a:r>
            <a:r>
              <a:rPr lang="fr-FR" i="0" u="none" baseline="0" dirty="0"/>
              <a:t>  par étudiant inscrit, plafonné à 100 étudiants, soit maximum : 1 800 000€</a:t>
            </a:r>
          </a:p>
          <a:p>
            <a:r>
              <a:rPr lang="fr-FR" i="0" u="none" baseline="0" dirty="0"/>
              <a:t>Pour les étudiants non boursiers (jusqu’au 100</a:t>
            </a:r>
            <a:r>
              <a:rPr lang="fr-FR" i="0" u="none" baseline="30000" dirty="0"/>
              <a:t>ème</a:t>
            </a:r>
            <a:r>
              <a:rPr lang="fr-FR" i="0" u="none" baseline="0" dirty="0"/>
              <a:t> ou entre 60 et 100), vous percevez les coûts institutionnels et les droits d’inscription. Pour rappel, dispense de frais d’inscription pour les étudiants boursiers.</a:t>
            </a:r>
          </a:p>
          <a:p>
            <a:r>
              <a:rPr lang="fr-FR" sz="1200" i="0" u="none" baseline="0" dirty="0"/>
              <a:t>Bien qu’il est le plafond de 100 étudiants,</a:t>
            </a:r>
            <a:r>
              <a:rPr lang="fr-FR" sz="1200" i="0" u="none" dirty="0"/>
              <a:t> les consortia sont invités à recruter plus d’étudiants</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36</a:t>
            </a:fld>
            <a:endParaRPr lang="fr-FR"/>
          </a:p>
        </p:txBody>
      </p:sp>
    </p:spTree>
    <p:extLst>
      <p:ext uri="{BB962C8B-B14F-4D97-AF65-F5344CB8AC3E}">
        <p14:creationId xmlns:p14="http://schemas.microsoft.com/office/powerpoint/2010/main" val="2612675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7" y="4778722"/>
            <a:ext cx="5439410" cy="1362083"/>
          </a:xfrm>
        </p:spPr>
        <p:txBody>
          <a:bodyPr/>
          <a:lstStyle/>
          <a:p>
            <a:endParaRPr lang="fr-FR" i="1" noProof="0" dirty="0"/>
          </a:p>
          <a:p>
            <a:r>
              <a:rPr lang="fr-FR" noProof="0" dirty="0"/>
              <a:t>Ce diagramme</a:t>
            </a:r>
            <a:r>
              <a:rPr lang="fr-FR" baseline="0" noProof="0" dirty="0"/>
              <a:t> compare les coûts institutionnels octroyés pour un projet de master conjoint version 2014-2020 et le projet de master conjoint 2021-2027. On voit que les budgets alloués sont plus conséquents notamment lorsque le nombre d’étudiants inscrits dans le master augmente, pour atteindre le plafond de 1,8M€</a:t>
            </a:r>
            <a:endParaRPr lang="fr-FR" noProof="0" dirty="0"/>
          </a:p>
        </p:txBody>
      </p:sp>
      <p:sp>
        <p:nvSpPr>
          <p:cNvPr id="4" name="Slide Number Placeholder 3"/>
          <p:cNvSpPr>
            <a:spLocks noGrp="1"/>
          </p:cNvSpPr>
          <p:nvPr>
            <p:ph type="sldNum" sz="quarter" idx="10"/>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2300096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2"/>
            <a:ext cx="5439410" cy="5046566"/>
          </a:xfrm>
        </p:spPr>
        <p:txBody>
          <a:bodyPr/>
          <a:lstStyle/>
          <a:p>
            <a:endParaRPr lang="fr-FR" sz="1100" i="1" dirty="0"/>
          </a:p>
          <a:p>
            <a:r>
              <a:rPr lang="fr-FR" sz="1100" dirty="0"/>
              <a:t>Les besoins individuels</a:t>
            </a:r>
            <a:r>
              <a:rPr lang="fr-FR" sz="1100" baseline="0" dirty="0"/>
              <a:t> </a:t>
            </a:r>
            <a:r>
              <a:rPr lang="fr-FR" sz="1100" dirty="0"/>
              <a:t>: il s’agit des besoins liés à un handicap (achat</a:t>
            </a:r>
            <a:r>
              <a:rPr lang="fr-FR" sz="1100" baseline="0" dirty="0"/>
              <a:t> matériel, besoin d’un accompagnateur etc.</a:t>
            </a:r>
            <a:r>
              <a:rPr lang="fr-FR" sz="1100" dirty="0"/>
              <a:t>…</a:t>
            </a:r>
          </a:p>
          <a:p>
            <a:endParaRPr lang="fr-FR" sz="1100" dirty="0"/>
          </a:p>
          <a:p>
            <a:r>
              <a:rPr lang="fr-FR" sz="1100" dirty="0"/>
              <a:t>Au niveau étudiant :</a:t>
            </a:r>
          </a:p>
          <a:p>
            <a:pPr marL="171450" indent="-171450">
              <a:buFontTx/>
              <a:buChar char="-"/>
            </a:pPr>
            <a:r>
              <a:rPr lang="fr-FR" sz="1100" dirty="0"/>
              <a:t>La contribution est basée sur les besoins exprimés par l’étudiant ; autrement dit, c’est l’étudiant qui évalue le montant de ces besoins.</a:t>
            </a:r>
          </a:p>
          <a:p>
            <a:pPr marL="171450" indent="-171450">
              <a:buFontTx/>
              <a:buChar char="-"/>
            </a:pPr>
            <a:r>
              <a:rPr lang="fr-FR" sz="1100" dirty="0"/>
              <a:t>Plus précisément, ces besoins individuels sont calculés par coûts unitaires : vous allez déterminer le montant des besoins individuels en vous référant à une échelle de coût entre 3000€ et 60 000€, cette échelle étant divisé en pallier/coût individuel.</a:t>
            </a:r>
          </a:p>
          <a:p>
            <a:pPr marL="171450" indent="-171450">
              <a:buFontTx/>
              <a:buChar char="-"/>
            </a:pPr>
            <a:r>
              <a:rPr lang="fr-FR" sz="1100" baseline="0" dirty="0"/>
              <a:t>Pour les besoins inférieurs à 3000€, cette échelle de coût ne fonctionne pas ; vous devrez les financer par les coûts institutionnels, qui ont été présentés juste avant.</a:t>
            </a:r>
          </a:p>
          <a:p>
            <a:endParaRPr lang="fr-FR" sz="1100" baseline="0" dirty="0"/>
          </a:p>
          <a:p>
            <a:r>
              <a:rPr lang="fr-FR" sz="1100" baseline="0" dirty="0"/>
              <a:t>Au niveau du projet :</a:t>
            </a:r>
          </a:p>
          <a:p>
            <a:r>
              <a:rPr lang="fr-FR" sz="1100" baseline="0" dirty="0"/>
              <a:t>- Le montant couvrant l’ensemble des besoins individuels est attribué lors de la phase de contractualisation, donc vous devez demander cette enveloppe dès votre candidature. Vous aurez alors le choix de demander 0, 1 ou 2 coûts unitaires. Autrement dit, vous aurez le choix de :</a:t>
            </a:r>
          </a:p>
          <a:p>
            <a:pPr marL="171450" indent="-171450">
              <a:buFontTx/>
              <a:buChar char="-"/>
            </a:pPr>
            <a:r>
              <a:rPr lang="fr-FR" sz="1100" baseline="0" dirty="0"/>
              <a:t>ne pas demander de besoins individuels (= 0 coût unitaire) ;</a:t>
            </a:r>
          </a:p>
          <a:p>
            <a:pPr marL="171450" indent="-171450">
              <a:buFontTx/>
              <a:buChar char="-"/>
            </a:pPr>
            <a:r>
              <a:rPr lang="fr-FR" sz="1100" baseline="0" dirty="0"/>
              <a:t>demander 60 000€ (= 1 coût unitaire) ;</a:t>
            </a:r>
          </a:p>
          <a:p>
            <a:pPr marL="171450" indent="-171450">
              <a:buFontTx/>
              <a:buChar char="-"/>
            </a:pPr>
            <a:r>
              <a:rPr lang="fr-FR" sz="1100" baseline="0" dirty="0"/>
              <a:t>demander 120 000€ (= 2 coûts unitaires) ;</a:t>
            </a:r>
          </a:p>
          <a:p>
            <a:pPr marL="171450" indent="-171450">
              <a:buFontTx/>
              <a:buChar char="-"/>
            </a:pPr>
            <a:r>
              <a:rPr lang="fr-FR" sz="1100" baseline="0" dirty="0"/>
              <a:t>En sachant que le montant max. de besoins individuels par projet est de 120 000€.</a:t>
            </a:r>
          </a:p>
          <a:p>
            <a:pPr marL="0" indent="0">
              <a:buFontTx/>
              <a:buNone/>
            </a:pPr>
            <a:r>
              <a:rPr lang="fr-FR" sz="1100" baseline="0" dirty="0"/>
              <a:t>Evidemment, au moment du dépôt de candidature, vous ne pourrez pas savoir quels seront exactement vos besoins individuels. Il paraît donc cohérent de demander 120 000€, d’autant plus que cette enveloppe est transformable en bourses.</a:t>
            </a:r>
          </a:p>
          <a:p>
            <a:endParaRPr lang="fr-FR" sz="1100" dirty="0"/>
          </a:p>
          <a:p>
            <a:r>
              <a:rPr lang="fr-FR" sz="1100" dirty="0"/>
              <a:t>Ces besoins individuels peuvent être demandés par tout étudiant inscrit dans le master, qu’il soit boursier ou non boursier.</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38</a:t>
            </a:fld>
            <a:endParaRPr lang="fr-FR"/>
          </a:p>
        </p:txBody>
      </p:sp>
    </p:spTree>
    <p:extLst>
      <p:ext uri="{BB962C8B-B14F-4D97-AF65-F5344CB8AC3E}">
        <p14:creationId xmlns:p14="http://schemas.microsoft.com/office/powerpoint/2010/main" val="3340221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4510879"/>
          </a:xfrm>
        </p:spPr>
        <p:txBody>
          <a:bodyPr/>
          <a:lstStyle/>
          <a:p>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Comme nous l’avons présenté au début de notre intervention, </a:t>
            </a:r>
            <a:r>
              <a:rPr lang="fr-FR" altLang="fr-FR" sz="1100" i="0" dirty="0"/>
              <a:t>les projets Erasmus Mundus étant ouvert à la coopération avec des pays du monde entier, ils sont aussi un outil au service de la politique extérieure de l’UE.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100" i="0" dirty="0"/>
              <a:t>Les fonds additionnels d’un EMJM vont donc permettre de répondre aux priorités de cette politique étrangère européenne.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sz="11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100" i="0" dirty="0"/>
              <a:t>Particularité de ces fonds additionnels : ils ne sont financés par E+ mais proviennent d’autres fonds européens qui se rattachent à la politique extérieure européenne :</a:t>
            </a:r>
          </a:p>
          <a:p>
            <a:pPr marL="171450" indent="-171450">
              <a:buFontTx/>
              <a:buChar char="-"/>
            </a:pPr>
            <a:r>
              <a:rPr lang="fr-FR" sz="1100" dirty="0"/>
              <a:t>l’Instrument européen pour le voisinage, le développement et la coopération internationale (NDICI, pour son acronyme en anglais)</a:t>
            </a:r>
          </a:p>
          <a:p>
            <a:pPr marL="171450" indent="-171450">
              <a:buFontTx/>
              <a:buChar char="-"/>
            </a:pPr>
            <a:r>
              <a:rPr lang="fr-FR" sz="1100" dirty="0"/>
              <a:t>et l’Instrument de Pré-Adhésion (IPA)</a:t>
            </a:r>
          </a:p>
          <a:p>
            <a:pPr marL="171450" indent="-171450">
              <a:buFontTx/>
              <a:buChar char="-"/>
            </a:pPr>
            <a:endParaRPr lang="fr-FR" sz="1100" dirty="0"/>
          </a:p>
          <a:p>
            <a:pPr marL="0" indent="0">
              <a:buFontTx/>
              <a:buNone/>
            </a:pPr>
            <a:r>
              <a:rPr lang="fr-FR" sz="1100" dirty="0"/>
              <a:t>Voilà pour le contexte. De ce fait, les fonds additionnels vont avoir pour objectif d’attirer des étudiants de pays tiers, et plus précisément de certains pays tiers définis comme prioritaires par l’Union</a:t>
            </a:r>
            <a:r>
              <a:rPr lang="fr-FR" sz="1100" baseline="0" dirty="0"/>
              <a:t> européenne.</a:t>
            </a:r>
            <a:endParaRPr lang="fr-FR" sz="1100" dirty="0"/>
          </a:p>
          <a:p>
            <a:pPr marL="0" indent="0">
              <a:buFontTx/>
              <a:buNone/>
            </a:pPr>
            <a:endParaRPr lang="fr-FR" sz="1100" dirty="0"/>
          </a:p>
          <a:p>
            <a:pPr marL="0" indent="0">
              <a:buFontTx/>
              <a:buNone/>
            </a:pPr>
            <a:r>
              <a:rPr lang="fr-FR" sz="1100" dirty="0"/>
              <a:t>Au titre de ces fonds additionnels, vous allez donc pouvoir demander des bourses additionnelles pour les étudiants provenant de ces zones géographiques :</a:t>
            </a:r>
          </a:p>
          <a:p>
            <a:pPr marL="0" indent="0">
              <a:buFontTx/>
              <a:buNone/>
            </a:pPr>
            <a:endParaRPr lang="fr-FR" sz="1100" dirty="0"/>
          </a:p>
          <a:p>
            <a:pPr marL="0" indent="0">
              <a:buFontTx/>
              <a:buNone/>
            </a:pPr>
            <a:r>
              <a:rPr lang="fr-FR" sz="1100" dirty="0"/>
              <a:t>Pour chaque bourse obtenue, vous aurez également droit aux coûts institutionnels correspondants.</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39</a:t>
            </a:fld>
            <a:endParaRPr lang="fr-FR"/>
          </a:p>
        </p:txBody>
      </p:sp>
    </p:spTree>
    <p:extLst>
      <p:ext uri="{BB962C8B-B14F-4D97-AF65-F5344CB8AC3E}">
        <p14:creationId xmlns:p14="http://schemas.microsoft.com/office/powerpoint/2010/main" val="145138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4974707"/>
            <a:ext cx="6549013" cy="3530963"/>
          </a:xfrm>
          <a:noFill/>
        </p:spPr>
        <p:txBody>
          <a:bodyPr/>
          <a:lstStyle/>
          <a:p>
            <a:pPr>
              <a:spcBef>
                <a:spcPct val="0"/>
              </a:spcBef>
            </a:pPr>
            <a:r>
              <a:rPr lang="fr-FR" altLang="fr-FR" sz="1100" i="0" dirty="0"/>
              <a:t>Rappel : l’action Erasmus Mundus, et plus largement le programme E+, sont des instruments financiers au service de la politique européenne d’éducation et formation. Cette politique se concrétise notamment par la construction d’un Espace Européen de l’Enseignement Supérieur. Tous les projets financés par E+ doivent donc s’inscrire dans ce contexte et contribuer à la création de cet Espace Européen de l’Enseignement Supérieur. </a:t>
            </a:r>
          </a:p>
          <a:p>
            <a:pPr>
              <a:spcBef>
                <a:spcPct val="0"/>
              </a:spcBef>
            </a:pPr>
            <a:r>
              <a:rPr lang="fr-FR" altLang="fr-FR" sz="1100" i="0" dirty="0"/>
              <a:t>Voilà pour le cadre général. Maintenant, sur l’action Erasmus Mundus en particulier, les objectifs sont :</a:t>
            </a:r>
          </a:p>
          <a:p>
            <a:pPr marL="171450" indent="-171450">
              <a:spcBef>
                <a:spcPct val="0"/>
              </a:spcBef>
              <a:buFontTx/>
              <a:buChar char="-"/>
            </a:pPr>
            <a:r>
              <a:rPr lang="fr-FR" altLang="fr-FR" sz="1100" i="0" dirty="0"/>
              <a:t>Accompagner la qualité, l’innovation, l’excellence et l’internationalisation des EES au moyen de projets de coopération. Ceux-ci peuvent se dérouler dans la zone géographique de l’EEES ou au-delà. Il faut bien garder en tête ces 4 mots-clés : qualité, innovation, excellence et internationalisation.</a:t>
            </a:r>
          </a:p>
          <a:p>
            <a:pPr marL="171450" indent="-171450">
              <a:spcBef>
                <a:spcPct val="0"/>
              </a:spcBef>
              <a:buFontTx/>
              <a:buChar char="-"/>
            </a:pPr>
            <a:r>
              <a:rPr lang="fr-FR" altLang="fr-FR" sz="1100" i="0" dirty="0"/>
              <a:t>Accroître la qualité et l’attractivité de l’EEES</a:t>
            </a:r>
          </a:p>
          <a:p>
            <a:pPr marL="171450" indent="-171450">
              <a:spcBef>
                <a:spcPct val="0"/>
              </a:spcBef>
              <a:buFontTx/>
              <a:buChar char="-"/>
            </a:pPr>
            <a:r>
              <a:rPr lang="fr-FR" altLang="fr-FR" sz="1100" i="0" dirty="0"/>
              <a:t>Comme</a:t>
            </a:r>
            <a:r>
              <a:rPr lang="fr-FR" altLang="fr-FR" sz="1100" i="0" baseline="0" dirty="0"/>
              <a:t> les</a:t>
            </a:r>
            <a:r>
              <a:rPr lang="fr-FR" altLang="fr-FR" sz="1100" i="0" dirty="0"/>
              <a:t> projets Erasmus Mundus sont ouverts à la coopération avec des EES non-européens, ils sont conçus comme un outil au service de la politique extérieure de l’Union européenne.</a:t>
            </a:r>
          </a:p>
          <a:p>
            <a:pPr marL="171450" indent="-171450">
              <a:spcBef>
                <a:spcPct val="0"/>
              </a:spcBef>
              <a:buFontTx/>
              <a:buChar char="-"/>
            </a:pPr>
            <a:r>
              <a:rPr lang="fr-FR" altLang="fr-FR" sz="1100" i="0" dirty="0"/>
              <a:t>Augmenter les synergies entre l’ES, l’innovation et la recherche. </a:t>
            </a:r>
          </a:p>
          <a:p>
            <a:pPr marL="171450" indent="-171450">
              <a:spcBef>
                <a:spcPct val="0"/>
              </a:spcBef>
              <a:buFontTx/>
              <a:buChar char="-"/>
            </a:pPr>
            <a:r>
              <a:rPr lang="fr-FR" altLang="fr-FR" sz="1100" i="0" dirty="0"/>
              <a:t>Améliorer les compétences et l’employabilité des étudiants diplômés d’un master</a:t>
            </a:r>
          </a:p>
          <a:p>
            <a:pPr marL="171450" indent="-171450">
              <a:spcBef>
                <a:spcPct val="0"/>
              </a:spcBef>
              <a:buFontTx/>
              <a:buChar char="-"/>
            </a:pPr>
            <a:r>
              <a:rPr lang="fr-FR" altLang="fr-FR" sz="1100" i="0" dirty="0"/>
              <a:t>Répondre aux besoins sociétaux et du marché de l’emploi</a:t>
            </a:r>
          </a:p>
          <a:p>
            <a:pPr marL="0" indent="0">
              <a:spcBef>
                <a:spcPct val="0"/>
              </a:spcBef>
              <a:buFontTx/>
              <a:buNone/>
            </a:pPr>
            <a:r>
              <a:rPr lang="fr-FR" altLang="fr-FR" sz="1100" i="0" dirty="0"/>
              <a:t>Tous ces éléments doivent nourrir la construction de votre partenariat, dans la sélection de vos partenaires, l’élaboration de votre programme d’études, le choix de vos intervenants, etc.</a:t>
            </a:r>
          </a:p>
        </p:txBody>
      </p:sp>
    </p:spTree>
    <p:extLst>
      <p:ext uri="{BB962C8B-B14F-4D97-AF65-F5344CB8AC3E}">
        <p14:creationId xmlns:p14="http://schemas.microsoft.com/office/powerpoint/2010/main" val="3068295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2603309"/>
          </a:xfrm>
        </p:spPr>
        <p:txBody>
          <a:bodyPr/>
          <a:lstStyle/>
          <a:p>
            <a:endParaRPr lang="fr-FR" dirty="0"/>
          </a:p>
          <a:p>
            <a:r>
              <a:rPr lang="fr-FR" dirty="0"/>
              <a:t>Si on regarde le dernier bâton, le budget max. qui peut être alloué pour un projet d’EMJM est de 4,9M€. Si vous avez bien suivi, le budget total pour un EMJM est plus avantageux que dans l’ancienne programmation. Il se décompose de la façon suivante :</a:t>
            </a:r>
          </a:p>
          <a:p>
            <a:pPr marL="171450" indent="-171450">
              <a:buFontTx/>
              <a:buChar char="-"/>
            </a:pPr>
            <a:r>
              <a:rPr lang="fr-FR" dirty="0"/>
              <a:t>Besoins individuels : 120 000€</a:t>
            </a:r>
          </a:p>
          <a:p>
            <a:pPr marL="171450" indent="-171450">
              <a:buFontTx/>
              <a:buChar char="-"/>
            </a:pPr>
            <a:r>
              <a:rPr lang="fr-FR" dirty="0"/>
              <a:t>Bourses d’études : 2,16M€ (1400€ x 24 mois x 60 étudiants)</a:t>
            </a:r>
          </a:p>
          <a:p>
            <a:pPr marL="171450" indent="-171450">
              <a:buFontTx/>
              <a:buChar char="-"/>
            </a:pPr>
            <a:r>
              <a:rPr lang="fr-FR" dirty="0"/>
              <a:t>Coûts institutionnels: 1,8M€ (750€ x 24 mois x 100 étudiants)</a:t>
            </a:r>
          </a:p>
          <a:p>
            <a:pPr marL="171450" indent="-171450">
              <a:buFontTx/>
              <a:buChar char="-"/>
            </a:pPr>
            <a:r>
              <a:rPr lang="fr-FR" dirty="0"/>
              <a:t>Fonds additionnels provenant des instruments financiers :  pour 20</a:t>
            </a:r>
            <a:r>
              <a:rPr lang="fr-FR" baseline="0" dirty="0"/>
              <a:t> bourses par exemple : </a:t>
            </a:r>
            <a:r>
              <a:rPr lang="fr-FR" dirty="0"/>
              <a:t>672 000€ (1400€ x 24 mois x 20 bourses)</a:t>
            </a:r>
          </a:p>
          <a:p>
            <a:pPr marL="171450" indent="-171450">
              <a:buFontTx/>
              <a:buChar char="-"/>
            </a:pPr>
            <a:r>
              <a:rPr lang="fr-FR" dirty="0"/>
              <a:t>Coûts institutionnels additionnels pour 20 bourses : 360 000€ (750€ x 24 mois x 20 bourses)</a:t>
            </a:r>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40</a:t>
            </a:fld>
            <a:endParaRPr lang="fr-FR"/>
          </a:p>
        </p:txBody>
      </p:sp>
    </p:spTree>
    <p:extLst>
      <p:ext uri="{BB962C8B-B14F-4D97-AF65-F5344CB8AC3E}">
        <p14:creationId xmlns:p14="http://schemas.microsoft.com/office/powerpoint/2010/main" val="1712374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Durée</a:t>
            </a:r>
            <a:r>
              <a:rPr lang="fr-FR" baseline="0" dirty="0"/>
              <a:t> 6 années académiques</a:t>
            </a:r>
          </a:p>
          <a:p>
            <a:r>
              <a:rPr lang="fr-FR" baseline="0" dirty="0"/>
              <a:t>Budget max alloué par projet 4,9M€</a:t>
            </a:r>
          </a:p>
          <a:p>
            <a:r>
              <a:rPr lang="fr-FR" baseline="0" dirty="0"/>
              <a:t>Sélection d’environ 25 projets</a:t>
            </a:r>
            <a:endParaRPr lang="fr-FR"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41</a:t>
            </a:fld>
            <a:endParaRPr lang="fr-FR"/>
          </a:p>
        </p:txBody>
      </p:sp>
    </p:spTree>
    <p:extLst>
      <p:ext uri="{BB962C8B-B14F-4D97-AF65-F5344CB8AC3E}">
        <p14:creationId xmlns:p14="http://schemas.microsoft.com/office/powerpoint/2010/main" val="3524638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8" y="5157624"/>
            <a:ext cx="6549012" cy="2080688"/>
          </a:xfrm>
          <a:noFill/>
        </p:spPr>
        <p:txBody>
          <a:bodyPr/>
          <a:lstStyle/>
          <a:p>
            <a:pPr>
              <a:spcBef>
                <a:spcPct val="0"/>
              </a:spcBef>
            </a:pPr>
            <a:endParaRPr lang="fr-FR" altLang="fr-FR" i="1" dirty="0"/>
          </a:p>
          <a:p>
            <a:pPr>
              <a:spcBef>
                <a:spcPct val="0"/>
              </a:spcBef>
            </a:pPr>
            <a:r>
              <a:rPr lang="fr-FR" altLang="fr-FR" i="0" dirty="0"/>
              <a:t>Comment candidater à l’AP EMJM ?</a:t>
            </a:r>
          </a:p>
          <a:p>
            <a:pPr>
              <a:spcBef>
                <a:spcPct val="0"/>
              </a:spcBef>
            </a:pPr>
            <a:r>
              <a:rPr lang="fr-FR" altLang="fr-FR" i="0" dirty="0"/>
              <a:t>Vous devrez vous rendre sur la nouvelle plateforme dite « European </a:t>
            </a:r>
            <a:r>
              <a:rPr lang="fr-FR" altLang="fr-FR" i="0" dirty="0" err="1"/>
              <a:t>Commission’s</a:t>
            </a:r>
            <a:r>
              <a:rPr lang="fr-FR" altLang="fr-FR" i="0" dirty="0"/>
              <a:t> Funding &amp; Tender Opportunities Portal ». Les opportunités du nouveau programme E+ 2021-2027 et les informations relatives aux demandes sont publiées sur ce portail. Nous n’avons pas plus d’informations techniques à ce stade sur le dépôt de candidature, mais nous vous conseillons de vous rendre dès à présent sur la plateforme pour vous l’approprier, et de ne pas attendre le dernier moment pour le faire.</a:t>
            </a:r>
            <a:endParaRPr lang="fr-FR" altLang="fr-FR" i="0" baseline="0" dirty="0"/>
          </a:p>
          <a:p>
            <a:pPr>
              <a:spcBef>
                <a:spcPct val="0"/>
              </a:spcBef>
            </a:pPr>
            <a:r>
              <a:rPr lang="fr-FR" altLang="fr-FR" i="0" dirty="0"/>
              <a:t>Avant de candidater, vous devez lire le Guide du programme qui sortira au printemps.</a:t>
            </a:r>
          </a:p>
        </p:txBody>
      </p:sp>
    </p:spTree>
    <p:extLst>
      <p:ext uri="{BB962C8B-B14F-4D97-AF65-F5344CB8AC3E}">
        <p14:creationId xmlns:p14="http://schemas.microsoft.com/office/powerpoint/2010/main" val="65707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2590244"/>
          </a:xfrm>
        </p:spPr>
        <p:txBody>
          <a:bodyPr/>
          <a:lstStyle/>
          <a:p>
            <a:endParaRPr lang="fr-FR" sz="1100" i="1" dirty="0"/>
          </a:p>
          <a:p>
            <a:r>
              <a:rPr lang="fr-FR" sz="1100" i="0" dirty="0"/>
              <a:t>Pas de changement notable sur la procédure d’évaluation, elle est similaire à la majorité des projets E+.</a:t>
            </a:r>
          </a:p>
          <a:p>
            <a:endParaRPr lang="fr-FR" sz="1100" i="0" dirty="0"/>
          </a:p>
          <a:p>
            <a:pPr marL="171450" indent="-171450">
              <a:buFontTx/>
              <a:buChar char="-"/>
            </a:pPr>
            <a:r>
              <a:rPr lang="fr-FR" sz="1100" i="0" dirty="0"/>
              <a:t>Evaluation menée par des experts externes et indépendants : 3 experts évaluent chaque projet</a:t>
            </a:r>
          </a:p>
          <a:p>
            <a:pPr marL="171450" indent="-171450">
              <a:buFontTx/>
              <a:buChar char="-"/>
            </a:pPr>
            <a:r>
              <a:rPr lang="fr-FR" sz="1100" i="0" dirty="0"/>
              <a:t>2 seuils à franchir obligatoirement pour être sélectionnés :</a:t>
            </a:r>
          </a:p>
          <a:p>
            <a:pPr marL="0" indent="0">
              <a:buFontTx/>
              <a:buNone/>
            </a:pPr>
            <a:r>
              <a:rPr lang="fr-FR" sz="1100" i="0" dirty="0">
                <a:sym typeface="Wingdings" panose="05000000000000000000" pitchFamily="2" charset="2"/>
              </a:rPr>
              <a:t>Obtenir au moins 22 points sur 30 pour la « Pertinence du projet »</a:t>
            </a:r>
          </a:p>
          <a:p>
            <a:pPr marL="0" indent="0">
              <a:buFontTx/>
              <a:buNone/>
            </a:pPr>
            <a:r>
              <a:rPr lang="fr-FR" sz="1100" i="0" dirty="0">
                <a:sym typeface="Wingdings" panose="05000000000000000000" pitchFamily="2" charset="2"/>
              </a:rPr>
              <a:t>Obtenir un total d’au moins 70 points sur l’ensemble des critères d’attribution</a:t>
            </a:r>
            <a:endParaRPr lang="fr-FR" sz="1100" i="0" dirty="0"/>
          </a:p>
          <a:p>
            <a:pPr marL="171450" indent="-171450">
              <a:buFontTx/>
              <a:buChar char="-"/>
            </a:pPr>
            <a:r>
              <a:rPr lang="fr-FR" sz="1100" i="0" dirty="0"/>
              <a:t>En cas d’</a:t>
            </a:r>
            <a:r>
              <a:rPr lang="fr-FR" sz="1100" i="1" dirty="0"/>
              <a:t>ex aequo</a:t>
            </a:r>
            <a:r>
              <a:rPr lang="fr-FR" sz="1100" i="0" dirty="0"/>
              <a:t>, la priorité sera donnée au projet ayant la note la plus élevée au critère « Pertinence du projet » puis au critère « Qualité de la conception et de la mise en œuvre du projet ».</a:t>
            </a:r>
          </a:p>
          <a:p>
            <a:endParaRPr lang="fr-FR" i="0" dirty="0"/>
          </a:p>
          <a:p>
            <a:endParaRPr lang="fr-FR" i="0"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43</a:t>
            </a:fld>
            <a:endParaRPr lang="fr-FR"/>
          </a:p>
        </p:txBody>
      </p:sp>
    </p:spTree>
    <p:extLst>
      <p:ext uri="{BB962C8B-B14F-4D97-AF65-F5344CB8AC3E}">
        <p14:creationId xmlns:p14="http://schemas.microsoft.com/office/powerpoint/2010/main" val="2314747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2825424"/>
          </a:xfrm>
        </p:spPr>
        <p:txBody>
          <a:bodyPr/>
          <a:lstStyle/>
          <a:p>
            <a:endParaRPr lang="fr-FR" i="1" dirty="0"/>
          </a:p>
          <a:p>
            <a:pPr>
              <a:spcBef>
                <a:spcPct val="0"/>
              </a:spcBef>
            </a:pPr>
            <a:endParaRPr lang="fr-FR" altLang="fr-FR" i="0" dirty="0"/>
          </a:p>
          <a:p>
            <a:pPr>
              <a:spcBef>
                <a:spcPct val="0"/>
              </a:spcBef>
            </a:pPr>
            <a:r>
              <a:rPr lang="fr-FR" altLang="fr-FR" i="0" dirty="0"/>
              <a:t>Les critères</a:t>
            </a:r>
            <a:r>
              <a:rPr lang="fr-FR" altLang="fr-FR" i="0" baseline="0" dirty="0"/>
              <a:t> de sélection demeurent inchangés. On retrouve les 4 critères habituels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fr-FR" altLang="fr-FR" i="0" baseline="0" dirty="0"/>
              <a:t>Pertinence du projet (max. 30 points et non 40 comme indiqué dans la vidéo) : Etudes des besoins (nouvelles thématiques), s’inscrire dans les objectifs de la Commission européenne pour la construction de l’Espace Européen de l’Education.</a:t>
            </a:r>
            <a:endParaRPr lang="fr-FR" altLang="fr-FR" i="0" dirty="0"/>
          </a:p>
          <a:p>
            <a:pPr marL="171450" indent="-171450">
              <a:spcBef>
                <a:spcPct val="0"/>
              </a:spcBef>
              <a:buFontTx/>
              <a:buChar char="-"/>
            </a:pPr>
            <a:endParaRPr lang="fr-FR" altLang="fr-FR" i="0" baseline="0" dirty="0"/>
          </a:p>
          <a:p>
            <a:pPr marL="171450" indent="-171450">
              <a:spcBef>
                <a:spcPct val="0"/>
              </a:spcBef>
              <a:buFontTx/>
              <a:buChar char="-"/>
            </a:pPr>
            <a:r>
              <a:rPr lang="fr-FR" altLang="fr-FR" i="0" baseline="0" dirty="0"/>
              <a:t>Qualité du projet et mise en œuvre (max. 30 points)</a:t>
            </a:r>
          </a:p>
          <a:p>
            <a:pPr marL="0" indent="0">
              <a:spcBef>
                <a:spcPct val="0"/>
              </a:spcBef>
              <a:buFontTx/>
              <a:buNone/>
            </a:pPr>
            <a:endParaRPr lang="fr-FR" altLang="fr-FR" i="0" baseline="0" dirty="0"/>
          </a:p>
          <a:p>
            <a:pPr>
              <a:spcBef>
                <a:spcPct val="0"/>
              </a:spcBef>
            </a:pPr>
            <a:endParaRPr lang="fr-FR" altLang="fr-FR" i="0" baseline="0"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44</a:t>
            </a:fld>
            <a:endParaRPr lang="fr-FR"/>
          </a:p>
        </p:txBody>
      </p:sp>
    </p:spTree>
    <p:extLst>
      <p:ext uri="{BB962C8B-B14F-4D97-AF65-F5344CB8AC3E}">
        <p14:creationId xmlns:p14="http://schemas.microsoft.com/office/powerpoint/2010/main" val="2672049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2"/>
            <a:ext cx="5439410" cy="3178194"/>
          </a:xfrm>
        </p:spPr>
        <p:txBody>
          <a:bodyPr/>
          <a:lstStyle/>
          <a:p>
            <a:endParaRPr lang="fr-FR" sz="1100" i="1" dirty="0">
              <a:solidFill>
                <a:schemeClr val="tx2"/>
              </a:solidFill>
            </a:endParaRPr>
          </a:p>
          <a:p>
            <a:pPr>
              <a:spcBef>
                <a:spcPct val="0"/>
              </a:spcBef>
            </a:pPr>
            <a:r>
              <a:rPr lang="fr-FR" altLang="fr-FR" sz="1100" i="0" dirty="0"/>
              <a:t>Qualité de l’équipe responsable du projet et des modalités de coopération :</a:t>
            </a:r>
          </a:p>
          <a:p>
            <a:pPr>
              <a:spcBef>
                <a:spcPct val="0"/>
              </a:spcBef>
            </a:pPr>
            <a:r>
              <a:rPr lang="fr-FR" altLang="fr-FR" sz="1100" i="0" dirty="0"/>
              <a:t>Les modalités de coopération se décident ensemble.</a:t>
            </a:r>
          </a:p>
          <a:p>
            <a:pPr>
              <a:spcBef>
                <a:spcPct val="0"/>
              </a:spcBef>
            </a:pPr>
            <a:endParaRPr lang="fr-FR" altLang="fr-FR" sz="1100" i="0" dirty="0"/>
          </a:p>
          <a:p>
            <a:pPr>
              <a:spcBef>
                <a:spcPct val="0"/>
              </a:spcBef>
            </a:pPr>
            <a:r>
              <a:rPr lang="fr-FR" altLang="fr-FR" sz="1100" i="0" dirty="0"/>
              <a:t>Impact</a:t>
            </a:r>
            <a:r>
              <a:rPr lang="fr-FR" altLang="fr-FR" sz="1100" i="0" baseline="0" dirty="0"/>
              <a:t> : c’est sur ce point que les projets perdent souvent des points</a:t>
            </a:r>
          </a:p>
          <a:p>
            <a:pPr>
              <a:buClr>
                <a:srgbClr val="C00000"/>
              </a:buClr>
              <a:buFont typeface="Wingdings" panose="05000000000000000000" pitchFamily="2" charset="2"/>
              <a:buNone/>
            </a:pPr>
            <a:r>
              <a:rPr lang="fr-FR" altLang="fr-FR" sz="1100" i="0" baseline="0" dirty="0"/>
              <a:t>=&gt; Voir Guide « </a:t>
            </a:r>
            <a:r>
              <a:rPr lang="fr-FR" sz="1100" dirty="0">
                <a:solidFill>
                  <a:schemeClr val="tx2"/>
                </a:solidFill>
              </a:rPr>
              <a:t>Diffusion et impact dans les projets de partenariat de l'enseignement supérieur Erasmus + », dont le lien se trouve dans les ressources à la fin de ce diapo (1</a:t>
            </a:r>
            <a:r>
              <a:rPr lang="fr-FR" sz="1100" baseline="30000" dirty="0">
                <a:solidFill>
                  <a:schemeClr val="tx2"/>
                </a:solidFill>
              </a:rPr>
              <a:t>er</a:t>
            </a:r>
            <a:r>
              <a:rPr lang="fr-FR" sz="1100" dirty="0">
                <a:solidFill>
                  <a:schemeClr val="tx2"/>
                </a:solidFill>
              </a:rPr>
              <a:t> lien dans les ressources « Pour aller plus loin »).</a:t>
            </a:r>
          </a:p>
          <a:p>
            <a:pPr>
              <a:buClr>
                <a:srgbClr val="C00000"/>
              </a:buClr>
              <a:buFont typeface="Wingdings" panose="05000000000000000000" pitchFamily="2" charset="2"/>
              <a:buChar char="ü"/>
            </a:pPr>
            <a:endParaRPr lang="fr-FR" sz="1100" dirty="0">
              <a:solidFill>
                <a:schemeClr val="tx2"/>
              </a:solidFill>
            </a:endParaRPr>
          </a:p>
          <a:p>
            <a:pPr>
              <a:spcBef>
                <a:spcPct val="0"/>
              </a:spcBef>
            </a:pPr>
            <a:r>
              <a:rPr lang="fr-FR" altLang="fr-FR" sz="1100" i="0" baseline="0" dirty="0"/>
              <a:t>Démarche très scolaire à mettre en œuvre pour répondre à la grille d’évaluation et être sûr d’avoir répondu à toutes les exigences.</a:t>
            </a:r>
          </a:p>
          <a:p>
            <a:pPr>
              <a:spcBef>
                <a:spcPct val="0"/>
              </a:spcBef>
            </a:pPr>
            <a:endParaRPr lang="fr-FR" altLang="fr-FR" sz="1100" i="0" baseline="0" dirty="0"/>
          </a:p>
          <a:p>
            <a:pPr>
              <a:spcBef>
                <a:spcPct val="0"/>
              </a:spcBef>
            </a:pPr>
            <a:r>
              <a:rPr lang="fr-FR" altLang="fr-FR" sz="1100" i="0" baseline="0" dirty="0"/>
              <a:t>Oui le dossier de candidature est très complet, très détaillé, et demande de l’engagement, de l’investissement. C’est un gros travail à faire dès le début, mais il va vous aider à structurer votre projet, à vous poser toutes les bonnes questions pour pouvoir mettre en place votre projet de manière qualitative dès que vous avez obtenu le financement.</a:t>
            </a:r>
            <a:endParaRPr lang="fr-FR" altLang="fr-FR" sz="1100" i="0"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45</a:t>
            </a:fld>
            <a:endParaRPr lang="fr-FR"/>
          </a:p>
        </p:txBody>
      </p:sp>
    </p:spTree>
    <p:extLst>
      <p:ext uri="{BB962C8B-B14F-4D97-AF65-F5344CB8AC3E}">
        <p14:creationId xmlns:p14="http://schemas.microsoft.com/office/powerpoint/2010/main" val="2128854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3439504"/>
          </a:xfrm>
        </p:spPr>
        <p:txBody>
          <a:bodyPr/>
          <a:lstStyle/>
          <a:p>
            <a:endParaRPr lang="fr-FR" dirty="0"/>
          </a:p>
          <a:p>
            <a:r>
              <a:rPr lang="fr-FR" dirty="0"/>
              <a:t>On vous a parlé des différents docs. importants à lire au sujet d’Erasmus Mundus. Vous les retrouvez tous ici.</a:t>
            </a:r>
          </a:p>
          <a:p>
            <a:pPr marL="171450" indent="-171450">
              <a:buFontTx/>
              <a:buChar char="-"/>
            </a:pPr>
            <a:r>
              <a:rPr lang="fr-FR" dirty="0"/>
              <a:t>La plate-forme Erasmus+ </a:t>
            </a:r>
            <a:r>
              <a:rPr lang="fr-FR" dirty="0" err="1"/>
              <a:t>project</a:t>
            </a:r>
            <a:r>
              <a:rPr lang="fr-FR" baseline="0" dirty="0"/>
              <a:t> </a:t>
            </a:r>
            <a:r>
              <a:rPr lang="fr-FR" baseline="0" dirty="0" err="1"/>
              <a:t>results</a:t>
            </a:r>
            <a:r>
              <a:rPr lang="fr-FR" baseline="0" dirty="0"/>
              <a:t> qui vous permet d’accéder à tous les projets financés</a:t>
            </a:r>
          </a:p>
          <a:p>
            <a:pPr marL="171450" indent="-171450">
              <a:buFontTx/>
              <a:buChar char="-"/>
            </a:pPr>
            <a:r>
              <a:rPr lang="fr-FR" baseline="0" dirty="0"/>
              <a:t>Le catalogue des masters Erasmus Mundus qui vous permettra d’identifier les thématiques déjà abordées</a:t>
            </a:r>
          </a:p>
          <a:p>
            <a:pPr marL="171450" indent="-171450">
              <a:buFontTx/>
              <a:buChar char="-"/>
            </a:pPr>
            <a:r>
              <a:rPr lang="fr-FR" baseline="0" dirty="0"/>
              <a:t>Une étude sur la mise en œuvre des masters conjoints en Europe</a:t>
            </a:r>
          </a:p>
          <a:p>
            <a:pPr marL="171450" indent="-171450">
              <a:buFontTx/>
              <a:buChar char="-"/>
            </a:pPr>
            <a:r>
              <a:rPr lang="fr-FR" baseline="0" dirty="0"/>
              <a:t>Un lien vous permettant d’avoir des éléments sur </a:t>
            </a:r>
            <a:r>
              <a:rPr lang="fr-FR" altLang="fr-FR" i="0" baseline="0" dirty="0"/>
              <a:t>l’approche européenne pour l’assurance de la qualité des programmes conjoints</a:t>
            </a:r>
            <a:endParaRPr lang="fr-FR" baseline="0" dirty="0"/>
          </a:p>
          <a:p>
            <a:pPr marL="171450" indent="-171450">
              <a:buFontTx/>
              <a:buChar char="-"/>
            </a:pPr>
            <a:endParaRPr lang="fr-FR" baseline="0" dirty="0"/>
          </a:p>
          <a:p>
            <a:pPr marL="171450" indent="-171450">
              <a:buFontTx/>
              <a:buChar char="-"/>
            </a:pPr>
            <a:endParaRPr lang="fr-FR" dirty="0"/>
          </a:p>
          <a:p>
            <a:r>
              <a:rPr lang="fr-FR" dirty="0"/>
              <a:t>=&gt; Reprendre la phrase dite lors de la Conf. annuelle</a:t>
            </a:r>
          </a:p>
          <a:p>
            <a:r>
              <a:rPr lang="fr-FR" dirty="0"/>
              <a:t>Important le catalogue et la plate-forme</a:t>
            </a:r>
            <a:r>
              <a:rPr lang="fr-FR" baseline="0" dirty="0"/>
              <a:t> E+PR afin d’identifier les thématiques déjà traitées.</a:t>
            </a:r>
            <a:endParaRPr lang="fr-FR"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46</a:t>
            </a:fld>
            <a:endParaRPr lang="fr-FR"/>
          </a:p>
        </p:txBody>
      </p:sp>
    </p:spTree>
    <p:extLst>
      <p:ext uri="{BB962C8B-B14F-4D97-AF65-F5344CB8AC3E}">
        <p14:creationId xmlns:p14="http://schemas.microsoft.com/office/powerpoint/2010/main" val="2387353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505803"/>
          </a:xfrm>
        </p:spPr>
        <p:txBody>
          <a:bodyPr/>
          <a:lstStyle/>
          <a:p>
            <a:endParaRPr lang="fr-FR" dirty="0"/>
          </a:p>
          <a:p>
            <a:r>
              <a:rPr lang="fr-FR" dirty="0"/>
              <a:t>D’autres liens si vous souhaitez aller plus loin</a:t>
            </a:r>
            <a:r>
              <a:rPr lang="fr-FR" baseline="0" dirty="0"/>
              <a:t> comme par exemple un lien sur la publication « diffusion et impact dans les projets »</a:t>
            </a:r>
            <a:r>
              <a:rPr lang="fr-FR" altLang="fr-FR" i="0" baseline="0" dirty="0"/>
              <a:t> c’est sur ce point que les projets perdent souvent des points</a:t>
            </a:r>
            <a:endParaRPr lang="fr-FR" dirty="0"/>
          </a:p>
          <a:p>
            <a:r>
              <a:rPr lang="fr-FR" baseline="0" dirty="0"/>
              <a:t>Bien sûr, nous vous conseillons de prendre connaissance du guide du programme dès sa publication.</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EF06641E-39EC-4A9B-9CB5-68B16F70FCDD}" type="slidenum">
              <a:rPr lang="fr-FR" smtClean="0"/>
              <a:t>47</a:t>
            </a:fld>
            <a:endParaRPr lang="fr-FR"/>
          </a:p>
        </p:txBody>
      </p:sp>
    </p:spTree>
    <p:extLst>
      <p:ext uri="{BB962C8B-B14F-4D97-AF65-F5344CB8AC3E}">
        <p14:creationId xmlns:p14="http://schemas.microsoft.com/office/powerpoint/2010/main" val="2421949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113837"/>
          </a:xfrm>
        </p:spPr>
        <p:txBody>
          <a:bodyPr/>
          <a:lstStyle/>
          <a:p>
            <a:endParaRPr lang="fr-FR" i="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641E-39EC-4A9B-9CB5-68B16F70FCD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143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Manque réponse à la Q° sur bascule AC1 vers AC2</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1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4935510"/>
            <a:ext cx="6549013" cy="3138997"/>
          </a:xfrm>
          <a:noFill/>
        </p:spPr>
        <p:txBody>
          <a:bodyPr/>
          <a:lstStyle/>
          <a:p>
            <a:pPr>
              <a:spcBef>
                <a:spcPct val="0"/>
              </a:spcBef>
            </a:pPr>
            <a:r>
              <a:rPr lang="fr-FR" altLang="fr-FR" sz="1100" i="1" dirty="0"/>
              <a:t>L’action</a:t>
            </a:r>
            <a:r>
              <a:rPr lang="fr-FR" altLang="fr-FR" sz="1100" i="1" baseline="0" dirty="0"/>
              <a:t> </a:t>
            </a:r>
            <a:r>
              <a:rPr lang="fr-FR" altLang="fr-FR" sz="1100" i="1" dirty="0"/>
              <a:t>Erasmus Mundus est reconduite dans la nouvelle programmation</a:t>
            </a:r>
            <a:r>
              <a:rPr lang="fr-FR" altLang="fr-FR" sz="1100" i="1" baseline="0" dirty="0"/>
              <a:t> avec 2 appel à projets distincts dès 2021.</a:t>
            </a:r>
          </a:p>
          <a:p>
            <a:pPr>
              <a:spcBef>
                <a:spcPct val="0"/>
              </a:spcBef>
            </a:pPr>
            <a:r>
              <a:rPr lang="fr-FR" altLang="fr-FR" sz="1100" i="1" baseline="0" dirty="0"/>
              <a:t>Dans la nouvelle programmation, l’action Erasmus Mundus se veut : </a:t>
            </a:r>
          </a:p>
          <a:p>
            <a:pPr marL="171450" indent="-171450">
              <a:spcBef>
                <a:spcPct val="0"/>
              </a:spcBef>
              <a:buFontTx/>
              <a:buChar char="-"/>
            </a:pPr>
            <a:r>
              <a:rPr lang="fr-FR" altLang="fr-FR" sz="1100" i="1" baseline="0" dirty="0"/>
              <a:t>plus flexible (2 appels en 2 étapes)</a:t>
            </a:r>
          </a:p>
          <a:p>
            <a:pPr marL="171450" indent="-171450">
              <a:spcBef>
                <a:spcPct val="0"/>
              </a:spcBef>
              <a:buFontTx/>
              <a:buChar char="-"/>
            </a:pPr>
            <a:r>
              <a:rPr lang="fr-FR" altLang="fr-FR" sz="1100" i="1" baseline="0" dirty="0"/>
              <a:t>plus stratégique (priorité sera mise sur les nouvelles thématiques, les EES et les pays jusque là peu représentés dans l’action =&gt; effet levier)</a:t>
            </a:r>
          </a:p>
          <a:p>
            <a:pPr marL="171450" indent="-171450">
              <a:spcBef>
                <a:spcPct val="0"/>
              </a:spcBef>
              <a:buFontTx/>
              <a:buChar char="-"/>
            </a:pPr>
            <a:r>
              <a:rPr lang="fr-FR" altLang="fr-FR" sz="1100" i="1" baseline="0" dirty="0"/>
              <a:t>plus ouverte à l’international (en donnant les mêmes bourses aux étudiants issus des pays programmes et des pays tiers mais également les mêmes critères d’éligibilité entre les EES des pays programme et pays tiers)</a:t>
            </a:r>
          </a:p>
          <a:p>
            <a:pPr marL="171450" indent="-171450">
              <a:spcBef>
                <a:spcPct val="0"/>
              </a:spcBef>
              <a:buFontTx/>
              <a:buChar char="-"/>
            </a:pPr>
            <a:r>
              <a:rPr lang="fr-FR" altLang="fr-FR" sz="1100" i="1" baseline="0" dirty="0"/>
              <a:t>plus généreuse (financement plus conséquent pour les établissements et les étudiants)</a:t>
            </a:r>
          </a:p>
          <a:p>
            <a:pPr marL="171450" indent="-171450">
              <a:spcBef>
                <a:spcPct val="0"/>
              </a:spcBef>
              <a:buFontTx/>
              <a:buChar char="-"/>
            </a:pPr>
            <a:r>
              <a:rPr lang="fr-FR" altLang="fr-FR" sz="1100" i="1" baseline="0" dirty="0"/>
              <a:t>plus simple dans sa gestion (davantage d’autonomie, forfaits, fongibilité)</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fr-FR" altLang="fr-FR" sz="1100" i="1" baseline="0" dirty="0"/>
              <a:t>plus durable (on vous encourage à recruter un nombre important d’étudiants non boursiers afin que les masters perdurent au-delà de la période de financement)</a:t>
            </a:r>
          </a:p>
          <a:p>
            <a:pPr marL="171450" indent="-171450">
              <a:spcBef>
                <a:spcPct val="0"/>
              </a:spcBef>
              <a:buFontTx/>
              <a:buChar char="-"/>
            </a:pPr>
            <a:r>
              <a:rPr lang="fr-FR" altLang="fr-FR" sz="1100" i="1" baseline="0" dirty="0"/>
              <a:t>plus inclusive (bourses d’études et non bourses de mobilité + plus favorable pour les étudiants européens)</a:t>
            </a:r>
          </a:p>
          <a:p>
            <a:pPr marL="171450" indent="-171450">
              <a:spcBef>
                <a:spcPct val="0"/>
              </a:spcBef>
              <a:buFontTx/>
              <a:buChar char="-"/>
            </a:pPr>
            <a:r>
              <a:rPr lang="fr-FR" altLang="fr-FR" sz="1100" i="1" baseline="0" dirty="0"/>
              <a:t>Plus attractive (pour les étudiants européens)</a:t>
            </a:r>
          </a:p>
          <a:p>
            <a:pPr>
              <a:spcBef>
                <a:spcPct val="0"/>
              </a:spcBef>
            </a:pPr>
            <a:r>
              <a:rPr lang="fr-FR" altLang="fr-FR" sz="1100" i="1" baseline="0" dirty="0"/>
              <a:t>Nous allons découvrir tout cela tout au long de cette présentation.</a:t>
            </a:r>
          </a:p>
        </p:txBody>
      </p:sp>
    </p:spTree>
    <p:extLst>
      <p:ext uri="{BB962C8B-B14F-4D97-AF65-F5344CB8AC3E}">
        <p14:creationId xmlns:p14="http://schemas.microsoft.com/office/powerpoint/2010/main" val="1770123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75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113837"/>
          </a:xfrm>
        </p:spPr>
        <p:txBody>
          <a:bodyPr/>
          <a:lstStyle/>
          <a:p>
            <a:endParaRPr lang="fr-FR" i="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641E-39EC-4A9B-9CB5-68B16F70FCD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793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3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71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587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7" y="4778723"/>
            <a:ext cx="5439410" cy="1257558"/>
          </a:xfrm>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641E-39EC-4A9B-9CB5-68B16F70FCD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809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108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239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master conjoint Erasmus Mundus a pour obligation de répondre aux standards minimaux fixés par la </a:t>
            </a:r>
            <a:r>
              <a:rPr lang="fr-FR" i="1" dirty="0"/>
              <a:t>European Approach for Quality Assurance of Joint Programmes</a:t>
            </a:r>
            <a:r>
              <a:rPr lang="fr-FR" dirty="0"/>
              <a:t>.</a:t>
            </a:r>
          </a:p>
          <a:p>
            <a:r>
              <a:rPr lang="fr-FR" dirty="0"/>
              <a:t>En revanche, l’accréditation du master Erasmus Mundus par une agence d’assurance qualité externe est une opportunité ; ce n’est pas obligatoire.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26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5131493"/>
            <a:ext cx="6549013" cy="1453542"/>
          </a:xfrm>
          <a:noFill/>
        </p:spPr>
        <p:txBody>
          <a:bodyPr/>
          <a:lstStyle/>
          <a:p>
            <a:pPr>
              <a:spcBef>
                <a:spcPct val="0"/>
              </a:spcBef>
            </a:pPr>
            <a:endParaRPr lang="fr-FR" altLang="fr-FR" sz="1000" i="1" dirty="0"/>
          </a:p>
          <a:p>
            <a:pPr>
              <a:spcBef>
                <a:spcPct val="0"/>
              </a:spcBef>
            </a:pPr>
            <a:r>
              <a:rPr lang="fr-FR" altLang="fr-FR" sz="1000" i="1" dirty="0"/>
              <a:t>Quelques rappels</a:t>
            </a:r>
            <a:r>
              <a:rPr lang="fr-FR" altLang="fr-FR" sz="1000" i="1" baseline="0" dirty="0"/>
              <a:t> sur les programmes Erasmus :</a:t>
            </a:r>
            <a:endParaRPr lang="fr-FR" altLang="fr-FR" sz="1000" i="1" dirty="0"/>
          </a:p>
          <a:p>
            <a:pPr>
              <a:spcBef>
                <a:spcPct val="0"/>
              </a:spcBef>
            </a:pPr>
            <a:r>
              <a:rPr lang="fr-FR" altLang="fr-FR" sz="1000" i="1" dirty="0"/>
              <a:t>Le</a:t>
            </a:r>
            <a:r>
              <a:rPr lang="fr-FR" altLang="fr-FR" sz="1000" i="1" baseline="0" dirty="0"/>
              <a:t> p</a:t>
            </a:r>
            <a:r>
              <a:rPr lang="fr-FR" altLang="fr-FR" sz="1000" i="1" dirty="0"/>
              <a:t>rogramme</a:t>
            </a:r>
            <a:r>
              <a:rPr lang="fr-FR" altLang="fr-FR" sz="1000" i="1" baseline="0" dirty="0"/>
              <a:t> Erasmus existe depuis plus de 30 ans et a bénéficié à plus de 10 millions d’étudiants. Depuis 2015 il s’est ouvert à l’international notamment grâce à la mobilité international de crédits. La programmation 2021-2027 voit à nouveau sa dimension internationale renforcée au niveau de l’enseignement supérieur mais également au niveau de la formation et de l’enseignement professionnel, aussi bien pour les actions clé 1 (mobilités) mais également clé 2 (coopération).</a:t>
            </a:r>
          </a:p>
        </p:txBody>
      </p:sp>
    </p:spTree>
    <p:extLst>
      <p:ext uri="{BB962C8B-B14F-4D97-AF65-F5344CB8AC3E}">
        <p14:creationId xmlns:p14="http://schemas.microsoft.com/office/powerpoint/2010/main" val="131561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45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15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084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3959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73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5748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4803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5276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43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19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91286" y="5066165"/>
            <a:ext cx="6549013" cy="2250539"/>
          </a:xfrm>
          <a:noFill/>
        </p:spPr>
        <p:txBody>
          <a:bodyPr/>
          <a:lstStyle/>
          <a:p>
            <a:pPr>
              <a:spcBef>
                <a:spcPct val="0"/>
              </a:spcBef>
            </a:pPr>
            <a:endParaRPr lang="fr-FR" altLang="fr-FR" sz="110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fr-FR" sz="1100" kern="1200" dirty="0">
                <a:solidFill>
                  <a:schemeClr val="tx1"/>
                </a:solidFill>
                <a:effectLst/>
              </a:rPr>
              <a:t>Sur cette diapo, vous découvrez quelques chiffres</a:t>
            </a:r>
            <a:r>
              <a:rPr lang="fr-FR" sz="1100" kern="1200" baseline="0" dirty="0">
                <a:solidFill>
                  <a:schemeClr val="tx1"/>
                </a:solidFill>
                <a:effectLst/>
              </a:rPr>
              <a:t> sur les masters conjoints Erasmus Mundus </a:t>
            </a:r>
            <a:r>
              <a:rPr lang="fr-FR" sz="1100" kern="1200" dirty="0">
                <a:solidFill>
                  <a:schemeClr val="tx1"/>
                </a:solidFill>
                <a:effectLst/>
              </a:rPr>
              <a:t>depuis 2004</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100" kern="1200" dirty="0">
                <a:solidFill>
                  <a:schemeClr val="tx1"/>
                </a:solidFill>
                <a:effectLst/>
              </a:rPr>
              <a:t>Au niveau européen,</a:t>
            </a:r>
            <a:r>
              <a:rPr lang="fr-FR" sz="1100" kern="1200" baseline="0" dirty="0">
                <a:solidFill>
                  <a:schemeClr val="tx1"/>
                </a:solidFill>
                <a:effectLst/>
              </a:rPr>
              <a:t> </a:t>
            </a:r>
            <a:r>
              <a:rPr lang="fr-FR" sz="1100" kern="1200" dirty="0">
                <a:solidFill>
                  <a:schemeClr val="tx1"/>
                </a:solidFill>
                <a:effectLst/>
              </a:rPr>
              <a:t>535 masters conjoints ont été sélectionnés, plus de 600 EES impliqués</a:t>
            </a:r>
            <a:r>
              <a:rPr lang="fr-FR" sz="1100" kern="1200" baseline="0" dirty="0">
                <a:solidFill>
                  <a:schemeClr val="tx1"/>
                </a:solidFill>
                <a:effectLst/>
              </a:rPr>
              <a:t> issus de 33 pays programme ont permis à 24 500 étudiants du monde entier de suivre des formations d’ excellence dans des domaines très variés. Une budget de 1,7 milliards a été dédié à cette action depuis sa création</a:t>
            </a:r>
            <a:endParaRPr lang="fr-FR" sz="1100" kern="1200" dirty="0">
              <a:solidFill>
                <a:schemeClr val="tx1"/>
              </a:solidFill>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100" kern="1200" dirty="0">
                <a:solidFill>
                  <a:schemeClr val="tx1"/>
                </a:solidFill>
                <a:effectLst/>
              </a:rPr>
              <a:t>Au niveau</a:t>
            </a:r>
            <a:r>
              <a:rPr lang="fr-FR" sz="1100" kern="1200" baseline="0" dirty="0">
                <a:solidFill>
                  <a:schemeClr val="tx1"/>
                </a:solidFill>
                <a:effectLst/>
              </a:rPr>
              <a:t> de la France, l</a:t>
            </a:r>
            <a:r>
              <a:rPr lang="fr-FR" sz="1100" kern="1200" dirty="0">
                <a:solidFill>
                  <a:schemeClr val="tx1"/>
                </a:solidFill>
                <a:effectLst/>
              </a:rPr>
              <a:t>e budget a été multiplié par 10 entre 2014 et 2020 pour atteindre 176,9 millions d’euros. La France est toujours</a:t>
            </a:r>
            <a:r>
              <a:rPr lang="fr-FR" sz="1100" kern="1200" baseline="0" dirty="0">
                <a:solidFill>
                  <a:schemeClr val="tx1"/>
                </a:solidFill>
                <a:effectLst/>
              </a:rPr>
              <a:t> restée leader sur cette action. </a:t>
            </a:r>
            <a:r>
              <a:rPr lang="fr-FR" sz="1100" kern="1200" dirty="0">
                <a:solidFill>
                  <a:schemeClr val="tx1"/>
                </a:solidFill>
                <a:effectLst/>
              </a:rPr>
              <a:t>Le nombre de candidatures françaises</a:t>
            </a:r>
            <a:r>
              <a:rPr lang="fr-FR" sz="1100" kern="1200" baseline="0" dirty="0">
                <a:solidFill>
                  <a:schemeClr val="tx1"/>
                </a:solidFill>
                <a:effectLst/>
              </a:rPr>
              <a:t> </a:t>
            </a:r>
            <a:r>
              <a:rPr lang="fr-FR" sz="1100" kern="1200" dirty="0">
                <a:solidFill>
                  <a:schemeClr val="tx1"/>
                </a:solidFill>
                <a:effectLst/>
              </a:rPr>
              <a:t>sur la période 2014-2017 a été multiplié par 2. </a:t>
            </a:r>
          </a:p>
          <a:p>
            <a:pPr>
              <a:spcBef>
                <a:spcPct val="0"/>
              </a:spcBef>
            </a:pPr>
            <a:r>
              <a:rPr lang="fr-FR" altLang="fr-FR" sz="1100" i="0" dirty="0"/>
              <a:t>141 masters impliquant un EES français ont été sélectionnés durant la programmation 2014-2020,</a:t>
            </a:r>
            <a:r>
              <a:rPr lang="fr-FR" altLang="fr-FR" sz="1100" i="0" baseline="0" dirty="0"/>
              <a:t> 59 coordonnées par la France sur cette même période.</a:t>
            </a:r>
            <a:endParaRPr lang="fr-FR" altLang="fr-FR" sz="1100" i="0" dirty="0"/>
          </a:p>
          <a:p>
            <a:pPr>
              <a:spcBef>
                <a:spcPct val="0"/>
              </a:spcBef>
            </a:pPr>
            <a:endParaRPr lang="fr-FR" altLang="fr-FR" sz="1000" i="1" dirty="0"/>
          </a:p>
        </p:txBody>
      </p:sp>
    </p:spTree>
    <p:extLst>
      <p:ext uri="{BB962C8B-B14F-4D97-AF65-F5344CB8AC3E}">
        <p14:creationId xmlns:p14="http://schemas.microsoft.com/office/powerpoint/2010/main" val="35065238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525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8D76D-CA22-A34A-80C9-902ECA3588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25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838" y="808038"/>
            <a:ext cx="7188201" cy="4043362"/>
          </a:xfrm>
        </p:spPr>
      </p:sp>
      <p:sp>
        <p:nvSpPr>
          <p:cNvPr id="3" name="Espace réservé des commentaires 2"/>
          <p:cNvSpPr>
            <a:spLocks noGrp="1"/>
          </p:cNvSpPr>
          <p:nvPr>
            <p:ph type="body" idx="1"/>
          </p:nvPr>
        </p:nvSpPr>
        <p:spPr>
          <a:xfrm>
            <a:off x="679927" y="4778723"/>
            <a:ext cx="5439410" cy="1283690"/>
          </a:xfrm>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3FD2F1-8F9D-4D04-8107-6863EE32106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97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152999" y="5026968"/>
            <a:ext cx="6487300" cy="4137422"/>
          </a:xfrm>
          <a:noFill/>
        </p:spPr>
        <p:txBody>
          <a:bodyPr/>
          <a:lstStyle/>
          <a:p>
            <a:pPr>
              <a:spcBef>
                <a:spcPct val="0"/>
              </a:spcBef>
            </a:pPr>
            <a:endParaRPr lang="fr-FR" altLang="fr-FR"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Les modalités de participation et les possibilités offertes par le programme varient selon les pays et leurs situations géographiques.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Les pays sont classés en deux groupes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les pays participant au programme Erasmus+ : au nombre de 33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les pays tiers du programme Erasmus+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fr-FR"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mn-lt"/>
                <a:ea typeface="+mn-ea"/>
                <a:cs typeface="+mn-cs"/>
              </a:rPr>
              <a:t>Les pays participants au programme Erasmus+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Au nombre de 33, ils financent le programme Erasmus+ et peuvent profiter de l’ensemble des possibilités offertes. Il s’agit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des Etats membres de l’Union européenne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de l’Islande, de la Norvège, du Liechtenstein, de la Serbie, de la Macédoine du Nord, et de la Turquie.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mn-lt"/>
                <a:ea typeface="+mn-ea"/>
                <a:cs typeface="+mn-cs"/>
              </a:rPr>
              <a:t>Les pays tiers, </a:t>
            </a:r>
            <a:r>
              <a:rPr kumimoji="0" lang="fr-FR" sz="1000" b="0" i="0" u="none" strike="noStrike" kern="1200" cap="none" spc="0" normalizeH="0" baseline="0" noProof="0" dirty="0">
                <a:ln>
                  <a:noFill/>
                </a:ln>
                <a:solidFill>
                  <a:prstClr val="black"/>
                </a:solidFill>
                <a:effectLst/>
                <a:uLnTx/>
                <a:uFillTx/>
                <a:latin typeface="+mn-lt"/>
                <a:ea typeface="+mn-ea"/>
                <a:cs typeface="+mn-cs"/>
              </a:rPr>
              <a:t>il s’agit de la quasi-totalité des pays du reste du monde.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Les pays tiers ne peuvent participer qu’à certaines actions du programme Erasmus +. Les possibilités qui leurs sont offertes sont précisées dans le guide du programme.</a:t>
            </a:r>
            <a:br>
              <a:rPr kumimoji="0" lang="fr-FR" sz="1000" b="0" i="0" u="none" strike="noStrike" kern="1200" cap="none" spc="0" normalizeH="0" baseline="0" noProof="0" dirty="0">
                <a:ln>
                  <a:noFill/>
                </a:ln>
                <a:solidFill>
                  <a:prstClr val="black"/>
                </a:solidFill>
                <a:effectLst/>
                <a:uLnTx/>
                <a:uFillTx/>
                <a:latin typeface="+mn-lt"/>
                <a:ea typeface="+mn-ea"/>
                <a:cs typeface="+mn-cs"/>
              </a:rPr>
            </a:br>
            <a:r>
              <a:rPr kumimoji="0" lang="fr-FR" sz="1000" b="0" i="0" u="none" strike="noStrike" kern="1200" cap="none" spc="0" normalizeH="0" baseline="0" noProof="0" dirty="0">
                <a:ln>
                  <a:noFill/>
                </a:ln>
                <a:solidFill>
                  <a:prstClr val="black"/>
                </a:solidFill>
                <a:effectLst/>
                <a:uLnTx/>
                <a:uFillTx/>
                <a:latin typeface="+mn-lt"/>
                <a:ea typeface="+mn-ea"/>
                <a:cs typeface="+mn-cs"/>
              </a:rPr>
              <a:t>La liste exhaustive des pays tiers est disponible sur </a:t>
            </a:r>
            <a:r>
              <a:rPr kumimoji="0" lang="fr-FR" sz="10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le site de la Commission européenne</a:t>
            </a:r>
            <a:r>
              <a:rPr kumimoji="0" lang="fr-FR" sz="10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mn-lt"/>
                <a:ea typeface="+mn-ea"/>
                <a:cs typeface="+mn-cs"/>
              </a:rPr>
              <a:t>Un mot sur le Royaume Uni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Le 24 décembre 2020, un accord a été trouvé entre l’Union européenne et le Royaume-Uni. Cet accord ne concerne pas le nouveau programme Erasmus+ 2021-2027 : le Royaume-Uni devient donc un pays tiers. Les modalités de coopération au sein du programme Erasmus+ avec le Royaume-Uni en tant que pays tiers reste à définir.</a:t>
            </a:r>
            <a:endParaRPr lang="fr-FR" altLang="fr-FR" sz="1000" i="1" dirty="0"/>
          </a:p>
        </p:txBody>
      </p:sp>
    </p:spTree>
    <p:extLst>
      <p:ext uri="{BB962C8B-B14F-4D97-AF65-F5344CB8AC3E}">
        <p14:creationId xmlns:p14="http://schemas.microsoft.com/office/powerpoint/2010/main" val="207650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220663" y="806450"/>
            <a:ext cx="7173913" cy="4035425"/>
          </a:xfrm>
          <a:ln/>
        </p:spPr>
      </p:sp>
      <p:sp>
        <p:nvSpPr>
          <p:cNvPr id="72707" name="Espace réservé des commentaires 2"/>
          <p:cNvSpPr>
            <a:spLocks noGrp="1"/>
          </p:cNvSpPr>
          <p:nvPr>
            <p:ph type="body" idx="1"/>
          </p:nvPr>
        </p:nvSpPr>
        <p:spPr>
          <a:xfrm>
            <a:off x="158964" y="5040034"/>
            <a:ext cx="6481335" cy="2851555"/>
          </a:xfrm>
          <a:noFill/>
        </p:spPr>
        <p:txBody>
          <a:bodyPr/>
          <a:lstStyle/>
          <a:p>
            <a:pPr>
              <a:spcBef>
                <a:spcPct val="0"/>
              </a:spcBef>
            </a:pPr>
            <a:endParaRPr lang="fr-FR" altLang="fr-FR" sz="1100" b="0" i="1" dirty="0"/>
          </a:p>
          <a:p>
            <a:r>
              <a:rPr lang="fr-FR" sz="1100" dirty="0"/>
              <a:t>La structure du nouveau programme est semblable à celle de l’ancienne programmation =&gt; évolution, </a:t>
            </a:r>
            <a:r>
              <a:rPr lang="fr-FR" sz="1100" baseline="0" dirty="0"/>
              <a:t>pas de révolution</a:t>
            </a:r>
            <a:endParaRPr lang="fr-FR" sz="1100" dirty="0"/>
          </a:p>
          <a:p>
            <a:r>
              <a:rPr lang="fr-FR" sz="1100" dirty="0"/>
              <a:t>On retrouve les 3 actions-clés.</a:t>
            </a:r>
          </a:p>
          <a:p>
            <a:r>
              <a:rPr lang="fr-FR" sz="1100" dirty="0"/>
              <a:t>Changement à noter pour Erasmus Mundus :</a:t>
            </a:r>
          </a:p>
          <a:p>
            <a:pPr marL="171450" indent="-171450">
              <a:buFontTx/>
              <a:buChar char="-"/>
            </a:pPr>
            <a:r>
              <a:rPr lang="fr-FR" sz="1100" dirty="0"/>
              <a:t>Passage de AC1 </a:t>
            </a:r>
            <a:r>
              <a:rPr lang="fr-FR" sz="1100" dirty="0">
                <a:sym typeface="Wingdings" panose="05000000000000000000" pitchFamily="2" charset="2"/>
              </a:rPr>
              <a:t> AC2</a:t>
            </a:r>
          </a:p>
          <a:p>
            <a:pPr marL="171450" indent="-171450">
              <a:buFontTx/>
              <a:buChar char="-"/>
            </a:pPr>
            <a:r>
              <a:rPr lang="fr-FR" sz="1100" dirty="0">
                <a:sym typeface="Wingdings" panose="05000000000000000000" pitchFamily="2" charset="2"/>
              </a:rPr>
              <a:t>Traduit un changement dans la conception de cette action : accent mis sur la coopération institutionnelle</a:t>
            </a:r>
          </a:p>
          <a:p>
            <a:pPr marL="171450" indent="-171450">
              <a:buFontTx/>
              <a:buChar char="-"/>
            </a:pPr>
            <a:r>
              <a:rPr lang="fr-FR" sz="1100" dirty="0">
                <a:sym typeface="Wingdings" panose="05000000000000000000" pitchFamily="2" charset="2"/>
              </a:rPr>
              <a:t>Dans l’AC2, Erasmus Mundus se trouve désormais dans les Partenariats d’excellence</a:t>
            </a:r>
          </a:p>
          <a:p>
            <a:endParaRPr lang="fr-FR" sz="1100" dirty="0"/>
          </a:p>
          <a:p>
            <a:r>
              <a:rPr lang="fr-FR" sz="1100" dirty="0"/>
              <a:t>Globalement, la diversité des actions permet de répondre à la diversité de vos besoins.</a:t>
            </a:r>
          </a:p>
          <a:p>
            <a:r>
              <a:rPr lang="fr-FR" sz="1100" dirty="0"/>
              <a:t>Il faut voir le programme E+ comme un puzzle, c-à-d que chaque action et chaque AP se complète =&gt; vous pouvez faire évoluer un projet au fil des ans et « enchainer » les financements Erasmus.</a:t>
            </a:r>
          </a:p>
          <a:p>
            <a:r>
              <a:rPr lang="fr-FR" sz="1100" dirty="0"/>
              <a:t>Tout cela relève d’une véritable stratégie d’établissement, qui peut être pensée à l’avance. C’est ce qu’on vous encourage à faire.</a:t>
            </a:r>
          </a:p>
        </p:txBody>
      </p:sp>
    </p:spTree>
    <p:extLst>
      <p:ext uri="{BB962C8B-B14F-4D97-AF65-F5344CB8AC3E}">
        <p14:creationId xmlns:p14="http://schemas.microsoft.com/office/powerpoint/2010/main" val="232019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rasmus 1">
    <p:spTree>
      <p:nvGrpSpPr>
        <p:cNvPr id="1" name=""/>
        <p:cNvGrpSpPr/>
        <p:nvPr/>
      </p:nvGrpSpPr>
      <p:grpSpPr>
        <a:xfrm>
          <a:off x="0" y="0"/>
          <a:ext cx="0" cy="0"/>
          <a:chOff x="0" y="0"/>
          <a:chExt cx="0" cy="0"/>
        </a:xfrm>
      </p:grpSpPr>
      <p:pic>
        <p:nvPicPr>
          <p:cNvPr id="11" name="Image 1">
            <a:extLst>
              <a:ext uri="{FF2B5EF4-FFF2-40B4-BE49-F238E27FC236}">
                <a16:creationId xmlns:a16="http://schemas.microsoft.com/office/drawing/2014/main" id="{526E32B5-E409-4CAF-A106-98BF9A93DCB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500" y="0"/>
            <a:ext cx="12211503" cy="6183086"/>
          </a:xfrm>
          <a:prstGeom prst="rect">
            <a:avLst/>
          </a:prstGeom>
          <a:effectLst>
            <a:glow rad="127000">
              <a:schemeClr val="accent1">
                <a:alpha val="0"/>
              </a:schemeClr>
            </a:glow>
          </a:effectLst>
        </p:spPr>
      </p:pic>
      <p:sp>
        <p:nvSpPr>
          <p:cNvPr id="2" name="Title 1">
            <a:extLst>
              <a:ext uri="{FF2B5EF4-FFF2-40B4-BE49-F238E27FC236}">
                <a16:creationId xmlns:a16="http://schemas.microsoft.com/office/drawing/2014/main" id="{E31DD69C-59D7-4692-A30C-328FAE0919C3}"/>
              </a:ext>
            </a:extLst>
          </p:cNvPr>
          <p:cNvSpPr>
            <a:spLocks noGrp="1"/>
          </p:cNvSpPr>
          <p:nvPr>
            <p:ph type="ctrTitle"/>
          </p:nvPr>
        </p:nvSpPr>
        <p:spPr>
          <a:xfrm>
            <a:off x="275303" y="414441"/>
            <a:ext cx="9144000" cy="706437"/>
          </a:xfrm>
          <a:prstGeom prst="rect">
            <a:avLst/>
          </a:prstGeom>
        </p:spPr>
        <p:txBody>
          <a:bodyPr anchor="b">
            <a:normAutofit/>
          </a:bodyPr>
          <a:lstStyle>
            <a:lvl1pPr algn="ctr">
              <a:defRPr sz="4000" baseline="0"/>
            </a:lvl1pPr>
          </a:lstStyle>
          <a:p>
            <a:r>
              <a:rPr lang="en-US" dirty="0"/>
              <a:t>Click to edit Master title style</a:t>
            </a:r>
            <a:endParaRPr lang="fr-FR" dirty="0"/>
          </a:p>
        </p:txBody>
      </p:sp>
      <p:sp>
        <p:nvSpPr>
          <p:cNvPr id="19" name="Text Placeholder 18">
            <a:extLst>
              <a:ext uri="{FF2B5EF4-FFF2-40B4-BE49-F238E27FC236}">
                <a16:creationId xmlns:a16="http://schemas.microsoft.com/office/drawing/2014/main" id="{A89056F3-2378-43A0-B510-9BA6221D1EAE}"/>
              </a:ext>
            </a:extLst>
          </p:cNvPr>
          <p:cNvSpPr>
            <a:spLocks noGrp="1"/>
          </p:cNvSpPr>
          <p:nvPr>
            <p:ph type="body" sz="quarter" idx="14"/>
          </p:nvPr>
        </p:nvSpPr>
        <p:spPr>
          <a:xfrm>
            <a:off x="275303" y="1506181"/>
            <a:ext cx="5732462" cy="1012825"/>
          </a:xfrm>
          <a:prstGeom prst="rect">
            <a:avLst/>
          </a:prstGeom>
          <a:solidFill>
            <a:schemeClr val="accent1">
              <a:lumMod val="50000"/>
            </a:schemeClr>
          </a:solidFill>
        </p:spPr>
        <p:txBody>
          <a:bodyPr/>
          <a:lstStyle>
            <a:lvl1pPr>
              <a:defRPr>
                <a:solidFill>
                  <a:schemeClr val="accent4">
                    <a:lumMod val="60000"/>
                    <a:lumOff val="40000"/>
                  </a:schemeClr>
                </a:solidFill>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002060"/>
                </a:solidFill>
              </a:defRPr>
            </a:lvl1pPr>
          </a:lstStyle>
          <a:p>
            <a:r>
              <a:rPr lang="fr-FR" dirty="0"/>
              <a:t>ERASMUS+ 2021-2027 – 08.10.20</a:t>
            </a:r>
          </a:p>
        </p:txBody>
      </p:sp>
    </p:spTree>
    <p:extLst>
      <p:ext uri="{BB962C8B-B14F-4D97-AF65-F5344CB8AC3E}">
        <p14:creationId xmlns:p14="http://schemas.microsoft.com/office/powerpoint/2010/main" val="185827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asmus 8">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9B0CAF-9139-4BDB-8FE4-E1E0DAC4CC65}"/>
              </a:ext>
            </a:extLst>
          </p:cNvPr>
          <p:cNvSpPr txBox="1">
            <a:spLocks/>
          </p:cNvSpPr>
          <p:nvPr userDrawn="1"/>
        </p:nvSpPr>
        <p:spPr>
          <a:xfrm>
            <a:off x="275303" y="1535319"/>
            <a:ext cx="6882581" cy="496530"/>
          </a:xfrm>
          <a:prstGeom prst="rect">
            <a:avLst/>
          </a:prstGeom>
          <a:solidFill>
            <a:schemeClr val="accent1">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0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r>
              <a:rPr lang="en-US" sz="2800" dirty="0"/>
              <a:t>Click to edit Master title style</a:t>
            </a:r>
            <a:endParaRPr lang="fr-FR" sz="2800" dirty="0"/>
          </a:p>
        </p:txBody>
      </p:sp>
      <p:sp>
        <p:nvSpPr>
          <p:cNvPr id="3" name="Title 2">
            <a:extLst>
              <a:ext uri="{FF2B5EF4-FFF2-40B4-BE49-F238E27FC236}">
                <a16:creationId xmlns:a16="http://schemas.microsoft.com/office/drawing/2014/main" id="{45813806-3D1C-48A4-9229-468C32A132C9}"/>
              </a:ext>
            </a:extLst>
          </p:cNvPr>
          <p:cNvSpPr>
            <a:spLocks noGrp="1"/>
          </p:cNvSpPr>
          <p:nvPr>
            <p:ph type="title"/>
          </p:nvPr>
        </p:nvSpPr>
        <p:spPr>
          <a:xfrm>
            <a:off x="275303" y="136525"/>
            <a:ext cx="10515600" cy="1325563"/>
          </a:xfrm>
          <a:prstGeom prst="rect">
            <a:avLst/>
          </a:prstGeom>
        </p:spPr>
        <p:txBody>
          <a:bodyPr/>
          <a:lstStyle/>
          <a:p>
            <a:r>
              <a:rPr lang="en-US"/>
              <a:t>Click to edit Master title style</a:t>
            </a:r>
            <a:endParaRPr lang="fr-FR"/>
          </a:p>
        </p:txBody>
      </p:sp>
      <p:sp>
        <p:nvSpPr>
          <p:cNvPr id="14" name="Picture Placeholder 13">
            <a:extLst>
              <a:ext uri="{FF2B5EF4-FFF2-40B4-BE49-F238E27FC236}">
                <a16:creationId xmlns:a16="http://schemas.microsoft.com/office/drawing/2014/main" id="{FC72D143-2ADA-45DB-AE75-5B42B19A5D07}"/>
              </a:ext>
            </a:extLst>
          </p:cNvPr>
          <p:cNvSpPr>
            <a:spLocks noGrp="1"/>
          </p:cNvSpPr>
          <p:nvPr>
            <p:ph type="pic" sz="quarter" idx="12"/>
          </p:nvPr>
        </p:nvSpPr>
        <p:spPr>
          <a:xfrm>
            <a:off x="6911975" y="2546659"/>
            <a:ext cx="4738688" cy="2960688"/>
          </a:xfrm>
          <a:prstGeom prst="rect">
            <a:avLst/>
          </a:prstGeom>
        </p:spPr>
        <p:txBody>
          <a:bodyPr/>
          <a:lstStyle/>
          <a:p>
            <a:endParaRPr lang="fr-FR"/>
          </a:p>
        </p:txBody>
      </p:sp>
      <p:sp>
        <p:nvSpPr>
          <p:cNvPr id="5"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44994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Erasmus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D69C-59D7-4692-A30C-328FAE0919C3}"/>
              </a:ext>
            </a:extLst>
          </p:cNvPr>
          <p:cNvSpPr>
            <a:spLocks noGrp="1"/>
          </p:cNvSpPr>
          <p:nvPr>
            <p:ph type="ctrTitle"/>
          </p:nvPr>
        </p:nvSpPr>
        <p:spPr>
          <a:xfrm>
            <a:off x="363792" y="325950"/>
            <a:ext cx="11366091" cy="2387600"/>
          </a:xfrm>
          <a:prstGeom prst="rect">
            <a:avLst/>
          </a:prstGeom>
        </p:spPr>
        <p:txBody>
          <a:bodyPr anchor="b"/>
          <a:lstStyle>
            <a:lvl1pPr algn="ctr">
              <a:defRPr sz="6000"/>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4C01DF82-8509-4E06-A96A-EF480582CC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380033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Erasmus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D133-7EAC-4712-97C7-D2FBF1B6D4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505BFAA-D83F-4833-8EB0-C8E005F0D9B1}"/>
              </a:ext>
            </a:extLst>
          </p:cNvPr>
          <p:cNvSpPr>
            <a:spLocks noGrp="1"/>
          </p:cNvSpPr>
          <p:nvPr>
            <p:ph idx="1"/>
          </p:nvPr>
        </p:nvSpPr>
        <p:spPr>
          <a:xfrm>
            <a:off x="861721" y="2654197"/>
            <a:ext cx="10321413" cy="33059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263463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rasmus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67C3-C628-4A8A-9DFB-0237E1DD6155}"/>
              </a:ext>
            </a:extLst>
          </p:cNvPr>
          <p:cNvSpPr>
            <a:spLocks noGrp="1"/>
          </p:cNvSpPr>
          <p:nvPr>
            <p:ph type="title"/>
          </p:nvPr>
        </p:nvSpPr>
        <p:spPr>
          <a:xfrm>
            <a:off x="831850" y="677120"/>
            <a:ext cx="10515600" cy="935139"/>
          </a:xfrm>
          <a:prstGeom prst="rect">
            <a:avLst/>
          </a:prstGeo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071FADC-B522-48D6-A89D-DACB91C5F99D}"/>
              </a:ext>
            </a:extLst>
          </p:cNvPr>
          <p:cNvSpPr>
            <a:spLocks noGrp="1"/>
          </p:cNvSpPr>
          <p:nvPr>
            <p:ph type="body" idx="1"/>
          </p:nvPr>
        </p:nvSpPr>
        <p:spPr>
          <a:xfrm>
            <a:off x="831850" y="2229721"/>
            <a:ext cx="10515600" cy="3237014"/>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427222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Erasmus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1507-B811-4F7B-841E-E425AE8FDE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8831EB7-65DA-4AC8-8AD0-269FEAA61D0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CCB94FDB-70BC-4C2B-B83A-269C70E21A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125371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rasmus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4B-4A9A-428E-A8B1-617DC8BED2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424614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rasmus 14">
    <p:spTree>
      <p:nvGrpSpPr>
        <p:cNvPr id="1" name=""/>
        <p:cNvGrpSpPr/>
        <p:nvPr/>
      </p:nvGrpSpPr>
      <p:grpSpPr>
        <a:xfrm>
          <a:off x="0" y="0"/>
          <a:ext cx="0" cy="0"/>
          <a:chOff x="0" y="0"/>
          <a:chExt cx="0" cy="0"/>
        </a:xfrm>
      </p:grpSpPr>
      <p:sp>
        <p:nvSpPr>
          <p:cNvPr id="2"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362565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417504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p:txBody>
      </p:sp>
      <p:sp>
        <p:nvSpPr>
          <p:cNvPr id="6" name="Titre 5">
            <a:extLst>
              <a:ext uri="{FF2B5EF4-FFF2-40B4-BE49-F238E27FC236}">
                <a16:creationId xmlns:a16="http://schemas.microsoft.com/office/drawing/2014/main" id="{CE3B968B-5049-4992-B7A3-7769DE50637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0934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0489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rasmus 1">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34556"/>
            <a:ext cx="12192000" cy="6214229"/>
          </a:xfrm>
          <a:prstGeom prst="rect">
            <a:avLst/>
          </a:prstGeom>
        </p:spPr>
      </p:pic>
      <p:sp>
        <p:nvSpPr>
          <p:cNvPr id="2" name="Title 1">
            <a:extLst>
              <a:ext uri="{FF2B5EF4-FFF2-40B4-BE49-F238E27FC236}">
                <a16:creationId xmlns:a16="http://schemas.microsoft.com/office/drawing/2014/main" id="{E31DD69C-59D7-4692-A30C-328FAE0919C3}"/>
              </a:ext>
            </a:extLst>
          </p:cNvPr>
          <p:cNvSpPr>
            <a:spLocks noGrp="1"/>
          </p:cNvSpPr>
          <p:nvPr>
            <p:ph type="ctrTitle"/>
          </p:nvPr>
        </p:nvSpPr>
        <p:spPr>
          <a:xfrm>
            <a:off x="275303" y="414441"/>
            <a:ext cx="9144000" cy="706437"/>
          </a:xfrm>
          <a:prstGeom prst="rect">
            <a:avLst/>
          </a:prstGeom>
        </p:spPr>
        <p:txBody>
          <a:bodyPr anchor="b">
            <a:normAutofit/>
          </a:bodyPr>
          <a:lstStyle>
            <a:lvl1pPr algn="ctr">
              <a:defRPr sz="4000" baseline="0"/>
            </a:lvl1pPr>
          </a:lstStyle>
          <a:p>
            <a:r>
              <a:rPr lang="en-US" dirty="0"/>
              <a:t>Click to edit Master title style</a:t>
            </a:r>
            <a:endParaRPr lang="fr-FR" dirty="0"/>
          </a:p>
        </p:txBody>
      </p:sp>
      <p:sp>
        <p:nvSpPr>
          <p:cNvPr id="19" name="Text Placeholder 18">
            <a:extLst>
              <a:ext uri="{FF2B5EF4-FFF2-40B4-BE49-F238E27FC236}">
                <a16:creationId xmlns:a16="http://schemas.microsoft.com/office/drawing/2014/main" id="{A89056F3-2378-43A0-B510-9BA6221D1EAE}"/>
              </a:ext>
            </a:extLst>
          </p:cNvPr>
          <p:cNvSpPr>
            <a:spLocks noGrp="1"/>
          </p:cNvSpPr>
          <p:nvPr>
            <p:ph type="body" sz="quarter" idx="14"/>
          </p:nvPr>
        </p:nvSpPr>
        <p:spPr>
          <a:xfrm>
            <a:off x="275303" y="1506181"/>
            <a:ext cx="5732462" cy="1012825"/>
          </a:xfrm>
          <a:prstGeom prst="rect">
            <a:avLst/>
          </a:prstGeom>
          <a:solidFill>
            <a:schemeClr val="accent1">
              <a:lumMod val="50000"/>
            </a:schemeClr>
          </a:solidFill>
        </p:spPr>
        <p:txBody>
          <a:bodyPr/>
          <a:lstStyle>
            <a:lvl1pPr>
              <a:defRPr>
                <a:solidFill>
                  <a:schemeClr val="accent4">
                    <a:lumMod val="60000"/>
                    <a:lumOff val="40000"/>
                  </a:schemeClr>
                </a:solidFill>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002060"/>
                </a:solidFill>
              </a:defRPr>
            </a:lvl1pPr>
          </a:lstStyle>
          <a:p>
            <a:r>
              <a:rPr lang="fr-FR" dirty="0"/>
              <a:t>ERASMUS+ 2021-2027 – 08.10.20</a:t>
            </a:r>
          </a:p>
        </p:txBody>
      </p:sp>
    </p:spTree>
    <p:extLst>
      <p:ext uri="{BB962C8B-B14F-4D97-AF65-F5344CB8AC3E}">
        <p14:creationId xmlns:p14="http://schemas.microsoft.com/office/powerpoint/2010/main" val="2786399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6426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uvertu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6473119-9B87-1A40-97D0-5C2C96BF6A34}"/>
              </a:ext>
            </a:extLst>
          </p:cNvPr>
          <p:cNvPicPr>
            <a:picLocks noChangeAspect="1"/>
          </p:cNvPicPr>
          <p:nvPr userDrawn="1"/>
        </p:nvPicPr>
        <p:blipFill>
          <a:blip r:embed="rId2"/>
          <a:stretch>
            <a:fillRect/>
          </a:stretch>
        </p:blipFill>
        <p:spPr>
          <a:xfrm>
            <a:off x="60960" y="114664"/>
            <a:ext cx="12065000" cy="6350000"/>
          </a:xfrm>
          <a:prstGeom prst="rect">
            <a:avLst/>
          </a:prstGeom>
        </p:spPr>
      </p:pic>
    </p:spTree>
    <p:extLst>
      <p:ext uri="{BB962C8B-B14F-4D97-AF65-F5344CB8AC3E}">
        <p14:creationId xmlns:p14="http://schemas.microsoft.com/office/powerpoint/2010/main" val="243850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9C1EAC3-EEFA-4862-8C6A-4429B4CE77A6}" type="datetimeFigureOut">
              <a:rPr lang="fr-FR" smtClean="0"/>
              <a:t>26/03/2021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871492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C1EAC3-EEFA-4862-8C6A-4429B4CE77A6}" type="datetimeFigureOut">
              <a:rPr lang="fr-FR" smtClean="0"/>
              <a:t>26/03/2021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740232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9C1EAC3-EEFA-4862-8C6A-4429B4CE77A6}" type="datetimeFigureOut">
              <a:rPr lang="fr-FR" smtClean="0"/>
              <a:t>26/03/2021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403662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9C1EAC3-EEFA-4862-8C6A-4429B4CE77A6}" type="datetimeFigureOut">
              <a:rPr lang="fr-FR" smtClean="0"/>
              <a:t>26/03/2021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65068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9C1EAC3-EEFA-4862-8C6A-4429B4CE77A6}" type="datetimeFigureOut">
              <a:rPr lang="fr-FR" smtClean="0"/>
              <a:t>26/03/2021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2669022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9C1EAC3-EEFA-4862-8C6A-4429B4CE77A6}" type="datetimeFigureOut">
              <a:rPr lang="fr-FR" smtClean="0"/>
              <a:t>26/03/2021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7362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C1EAC3-EEFA-4862-8C6A-4429B4CE77A6}" type="datetimeFigureOut">
              <a:rPr lang="fr-FR" smtClean="0"/>
              <a:t>26/03/2021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203343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C1EAC3-EEFA-4862-8C6A-4429B4CE77A6}" type="datetimeFigureOut">
              <a:rPr lang="fr-FR" smtClean="0"/>
              <a:t>26/03/2021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1568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rasmus 1">
    <p:spTree>
      <p:nvGrpSpPr>
        <p:cNvPr id="1" name=""/>
        <p:cNvGrpSpPr/>
        <p:nvPr/>
      </p:nvGrpSpPr>
      <p:grpSpPr>
        <a:xfrm>
          <a:off x="0" y="0"/>
          <a:ext cx="0" cy="0"/>
          <a:chOff x="0" y="0"/>
          <a:chExt cx="0" cy="0"/>
        </a:xfrm>
      </p:grpSpPr>
      <p:sp>
        <p:nvSpPr>
          <p:cNvPr id="7"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002060"/>
                </a:solidFill>
              </a:defRPr>
            </a:lvl1pPr>
          </a:lstStyle>
          <a:p>
            <a:r>
              <a:rPr lang="fr-FR" dirty="0"/>
              <a:t>ERASMUS+ 2021-2027 – 08.10.20</a:t>
            </a:r>
          </a:p>
        </p:txBody>
      </p:sp>
      <p:pic>
        <p:nvPicPr>
          <p:cNvPr id="8" name="Imag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172200"/>
          </a:xfrm>
          <a:prstGeom prst="rect">
            <a:avLst/>
          </a:prstGeom>
        </p:spPr>
      </p:pic>
      <p:sp>
        <p:nvSpPr>
          <p:cNvPr id="3" name="Titre 2"/>
          <p:cNvSpPr>
            <a:spLocks noGrp="1"/>
          </p:cNvSpPr>
          <p:nvPr>
            <p:ph type="title"/>
          </p:nvPr>
        </p:nvSpPr>
        <p:spPr>
          <a:xfrm>
            <a:off x="0" y="3472458"/>
            <a:ext cx="9474965" cy="2121915"/>
          </a:xfrm>
        </p:spPr>
        <p:txBody>
          <a:bodyPr/>
          <a:lstStyle/>
          <a:p>
            <a:r>
              <a:rPr lang="fr-FR" dirty="0"/>
              <a:t>Modifiez le style du titre</a:t>
            </a:r>
          </a:p>
        </p:txBody>
      </p:sp>
    </p:spTree>
    <p:extLst>
      <p:ext uri="{BB962C8B-B14F-4D97-AF65-F5344CB8AC3E}">
        <p14:creationId xmlns:p14="http://schemas.microsoft.com/office/powerpoint/2010/main" val="3192394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C1EAC3-EEFA-4862-8C6A-4429B4CE77A6}" type="datetimeFigureOut">
              <a:rPr lang="fr-FR" smtClean="0"/>
              <a:t>26/03/2021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3832899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C1EAC3-EEFA-4862-8C6A-4429B4CE77A6}" type="datetimeFigureOut">
              <a:rPr lang="fr-FR" smtClean="0"/>
              <a:t>26/03/2021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1466875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C1EAC3-EEFA-4862-8C6A-4429B4CE77A6}" type="datetimeFigureOut">
              <a:rPr lang="fr-FR" smtClean="0"/>
              <a:t>26/03/2021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0A7B7A-6B4D-402A-A0A2-4F6383E7A1E1}" type="slidenum">
              <a:rPr lang="fr-FR" smtClean="0"/>
              <a:t>‹N°›</a:t>
            </a:fld>
            <a:endParaRPr lang="fr-FR"/>
          </a:p>
        </p:txBody>
      </p:sp>
    </p:spTree>
    <p:extLst>
      <p:ext uri="{BB962C8B-B14F-4D97-AF65-F5344CB8AC3E}">
        <p14:creationId xmlns:p14="http://schemas.microsoft.com/office/powerpoint/2010/main" val="2976688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6473119-9B87-1A40-97D0-5C2C96BF6A34}"/>
              </a:ext>
            </a:extLst>
          </p:cNvPr>
          <p:cNvPicPr>
            <a:picLocks noChangeAspect="1"/>
          </p:cNvPicPr>
          <p:nvPr userDrawn="1"/>
        </p:nvPicPr>
        <p:blipFill>
          <a:blip r:embed="rId2"/>
          <a:stretch>
            <a:fillRect/>
          </a:stretch>
        </p:blipFill>
        <p:spPr>
          <a:xfrm>
            <a:off x="60960" y="114664"/>
            <a:ext cx="12065000" cy="6350000"/>
          </a:xfrm>
          <a:prstGeom prst="rect">
            <a:avLst/>
          </a:prstGeom>
        </p:spPr>
      </p:pic>
    </p:spTree>
    <p:extLst>
      <p:ext uri="{BB962C8B-B14F-4D97-AF65-F5344CB8AC3E}">
        <p14:creationId xmlns:p14="http://schemas.microsoft.com/office/powerpoint/2010/main" val="902342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 bloc text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6F5F93-A763-D44A-8FF8-37C6D13CC258}"/>
              </a:ext>
            </a:extLst>
          </p:cNvPr>
          <p:cNvPicPr>
            <a:picLocks noChangeAspect="1"/>
          </p:cNvPicPr>
          <p:nvPr userDrawn="1"/>
        </p:nvPicPr>
        <p:blipFill>
          <a:blip r:embed="rId2"/>
          <a:stretch>
            <a:fillRect/>
          </a:stretch>
        </p:blipFill>
        <p:spPr>
          <a:xfrm>
            <a:off x="60960" y="6333781"/>
            <a:ext cx="12057026" cy="524219"/>
          </a:xfrm>
          <a:prstGeom prst="rect">
            <a:avLst/>
          </a:prstGeom>
        </p:spPr>
      </p:pic>
      <p:pic>
        <p:nvPicPr>
          <p:cNvPr id="5" name="Image 4">
            <a:extLst>
              <a:ext uri="{FF2B5EF4-FFF2-40B4-BE49-F238E27FC236}">
                <a16:creationId xmlns:a16="http://schemas.microsoft.com/office/drawing/2014/main" id="{B31BAF88-F7FC-C24E-A0C0-44DD54802BDD}"/>
              </a:ext>
            </a:extLst>
          </p:cNvPr>
          <p:cNvPicPr>
            <a:picLocks noChangeAspect="1"/>
          </p:cNvPicPr>
          <p:nvPr userDrawn="1"/>
        </p:nvPicPr>
        <p:blipFill>
          <a:blip r:embed="rId3"/>
          <a:stretch>
            <a:fillRect/>
          </a:stretch>
        </p:blipFill>
        <p:spPr>
          <a:xfrm>
            <a:off x="10702834" y="0"/>
            <a:ext cx="1489165" cy="78378"/>
          </a:xfrm>
          <a:prstGeom prst="rect">
            <a:avLst/>
          </a:prstGeom>
          <a:solidFill>
            <a:schemeClr val="accent4">
              <a:lumMod val="60000"/>
              <a:lumOff val="40000"/>
            </a:schemeClr>
          </a:solidFill>
        </p:spPr>
      </p:pic>
      <p:sp>
        <p:nvSpPr>
          <p:cNvPr id="11" name="Espace réservé du texte 11">
            <a:extLst>
              <a:ext uri="{FF2B5EF4-FFF2-40B4-BE49-F238E27FC236}">
                <a16:creationId xmlns:a16="http://schemas.microsoft.com/office/drawing/2014/main" id="{CFE4437B-04F5-4114-BA68-2B006E41A393}"/>
              </a:ext>
            </a:extLst>
          </p:cNvPr>
          <p:cNvSpPr>
            <a:spLocks noGrp="1"/>
          </p:cNvSpPr>
          <p:nvPr>
            <p:ph type="body" sz="quarter" idx="13" hasCustomPrompt="1"/>
          </p:nvPr>
        </p:nvSpPr>
        <p:spPr>
          <a:xfrm>
            <a:off x="487771" y="458131"/>
            <a:ext cx="2665413" cy="536168"/>
          </a:xfrm>
          <a:prstGeom prst="rect">
            <a:avLst/>
          </a:prstGeom>
        </p:spPr>
        <p:txBody>
          <a:bodyPr/>
          <a:lstStyle>
            <a:lvl1pPr marL="0" indent="0">
              <a:buNone/>
              <a:defRPr lang="fr-FR" sz="3200" b="1" kern="1200" dirty="0">
                <a:solidFill>
                  <a:schemeClr val="accent1">
                    <a:lumMod val="75000"/>
                  </a:schemeClr>
                </a:solidFill>
                <a:latin typeface="+mn-lt"/>
                <a:ea typeface="+mn-ea"/>
                <a:cs typeface="+mn-cs"/>
              </a:defRPr>
            </a:lvl1pPr>
          </a:lstStyle>
          <a:p>
            <a:r>
              <a:rPr lang="fr-FR" dirty="0"/>
              <a:t>TITRE</a:t>
            </a:r>
          </a:p>
        </p:txBody>
      </p:sp>
      <p:sp>
        <p:nvSpPr>
          <p:cNvPr id="12" name="Espace réservé du texte 13">
            <a:extLst>
              <a:ext uri="{FF2B5EF4-FFF2-40B4-BE49-F238E27FC236}">
                <a16:creationId xmlns:a16="http://schemas.microsoft.com/office/drawing/2014/main" id="{7B3DE4F8-E7C6-44E1-97B0-1F5D77E461CE}"/>
              </a:ext>
            </a:extLst>
          </p:cNvPr>
          <p:cNvSpPr>
            <a:spLocks noGrp="1"/>
          </p:cNvSpPr>
          <p:nvPr>
            <p:ph type="body" sz="quarter" idx="14" hasCustomPrompt="1"/>
          </p:nvPr>
        </p:nvSpPr>
        <p:spPr>
          <a:xfrm>
            <a:off x="487771" y="1223655"/>
            <a:ext cx="1935162" cy="475667"/>
          </a:xfrm>
          <a:prstGeom prst="rect">
            <a:avLst/>
          </a:prstGeom>
        </p:spPr>
        <p:txBody>
          <a:bodyPr/>
          <a:lstStyle>
            <a:lvl1pPr marL="0" indent="0">
              <a:buNone/>
              <a:defRPr lang="fr-FR" sz="2400" b="1" kern="1200" dirty="0">
                <a:solidFill>
                  <a:schemeClr val="accent1">
                    <a:lumMod val="75000"/>
                  </a:schemeClr>
                </a:solidFill>
                <a:latin typeface="+mn-lt"/>
                <a:ea typeface="+mn-ea"/>
                <a:cs typeface="+mn-cs"/>
              </a:defRPr>
            </a:lvl1pPr>
          </a:lstStyle>
          <a:p>
            <a:r>
              <a:rPr lang="fr-FR" dirty="0"/>
              <a:t>Sous titre</a:t>
            </a:r>
          </a:p>
        </p:txBody>
      </p:sp>
      <p:sp>
        <p:nvSpPr>
          <p:cNvPr id="13" name="Espace réservé du texte 5">
            <a:extLst>
              <a:ext uri="{FF2B5EF4-FFF2-40B4-BE49-F238E27FC236}">
                <a16:creationId xmlns:a16="http://schemas.microsoft.com/office/drawing/2014/main" id="{D2FC37BB-CEE5-47AC-9D3D-380B90D60235}"/>
              </a:ext>
            </a:extLst>
          </p:cNvPr>
          <p:cNvSpPr>
            <a:spLocks noGrp="1"/>
          </p:cNvSpPr>
          <p:nvPr>
            <p:ph type="body" sz="quarter" idx="17" hasCustomPrompt="1"/>
          </p:nvPr>
        </p:nvSpPr>
        <p:spPr>
          <a:xfrm>
            <a:off x="487771" y="2075807"/>
            <a:ext cx="11077212" cy="3552951"/>
          </a:xfrm>
          <a:prstGeom prst="rect">
            <a:avLst/>
          </a:prstGeom>
        </p:spPr>
        <p:txBody>
          <a:bodyPr/>
          <a:lstStyle>
            <a:lvl1pPr marL="0" indent="0">
              <a:buNone/>
              <a:defRPr/>
            </a:lvl1pPr>
          </a:lstStyle>
          <a:p>
            <a:r>
              <a:rPr lang="fr-FR" b="0" i="0" dirty="0">
                <a:solidFill>
                  <a:srgbClr val="000000"/>
                </a:solidFill>
                <a:effectLst/>
                <a:latin typeface="Open Sans"/>
              </a:rPr>
              <a:t>Texte</a:t>
            </a:r>
          </a:p>
        </p:txBody>
      </p:sp>
    </p:spTree>
    <p:extLst>
      <p:ext uri="{BB962C8B-B14F-4D97-AF65-F5344CB8AC3E}">
        <p14:creationId xmlns:p14="http://schemas.microsoft.com/office/powerpoint/2010/main" val="44183484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bloc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6F5F93-A763-D44A-8FF8-37C6D13CC258}"/>
              </a:ext>
            </a:extLst>
          </p:cNvPr>
          <p:cNvPicPr>
            <a:picLocks noChangeAspect="1"/>
          </p:cNvPicPr>
          <p:nvPr userDrawn="1"/>
        </p:nvPicPr>
        <p:blipFill>
          <a:blip r:embed="rId2"/>
          <a:stretch>
            <a:fillRect/>
          </a:stretch>
        </p:blipFill>
        <p:spPr>
          <a:xfrm>
            <a:off x="60960" y="6333781"/>
            <a:ext cx="12057026" cy="524219"/>
          </a:xfrm>
          <a:prstGeom prst="rect">
            <a:avLst/>
          </a:prstGeom>
        </p:spPr>
      </p:pic>
      <p:pic>
        <p:nvPicPr>
          <p:cNvPr id="5" name="Image 4">
            <a:extLst>
              <a:ext uri="{FF2B5EF4-FFF2-40B4-BE49-F238E27FC236}">
                <a16:creationId xmlns:a16="http://schemas.microsoft.com/office/drawing/2014/main" id="{B31BAF88-F7FC-C24E-A0C0-44DD54802BDD}"/>
              </a:ext>
            </a:extLst>
          </p:cNvPr>
          <p:cNvPicPr>
            <a:picLocks noChangeAspect="1"/>
          </p:cNvPicPr>
          <p:nvPr userDrawn="1"/>
        </p:nvPicPr>
        <p:blipFill>
          <a:blip r:embed="rId3"/>
          <a:stretch>
            <a:fillRect/>
          </a:stretch>
        </p:blipFill>
        <p:spPr>
          <a:xfrm>
            <a:off x="10702834" y="0"/>
            <a:ext cx="1489165" cy="78378"/>
          </a:xfrm>
          <a:prstGeom prst="rect">
            <a:avLst/>
          </a:prstGeom>
          <a:solidFill>
            <a:schemeClr val="accent4">
              <a:lumMod val="60000"/>
              <a:lumOff val="40000"/>
            </a:schemeClr>
          </a:solidFill>
        </p:spPr>
      </p:pic>
      <p:sp>
        <p:nvSpPr>
          <p:cNvPr id="8" name="Espace réservé du contenu 8">
            <a:extLst>
              <a:ext uri="{FF2B5EF4-FFF2-40B4-BE49-F238E27FC236}">
                <a16:creationId xmlns:a16="http://schemas.microsoft.com/office/drawing/2014/main" id="{1D29774C-98D0-4AD6-B070-C7AC2C853CA9}"/>
              </a:ext>
            </a:extLst>
          </p:cNvPr>
          <p:cNvSpPr>
            <a:spLocks noGrp="1"/>
          </p:cNvSpPr>
          <p:nvPr>
            <p:ph sz="quarter" idx="13" hasCustomPrompt="1"/>
          </p:nvPr>
        </p:nvSpPr>
        <p:spPr>
          <a:xfrm>
            <a:off x="6462944" y="2374916"/>
            <a:ext cx="4822055" cy="3283267"/>
          </a:xfrm>
          <a:prstGeom prst="rect">
            <a:avLst/>
          </a:prstGeom>
        </p:spPr>
        <p:txBody>
          <a:bodyPr/>
          <a:lstStyle>
            <a:lvl1pPr marL="0" indent="0" algn="just">
              <a:buNone/>
              <a:defRPr lang="fr-FR" sz="2000" b="0" i="0" smtClean="0">
                <a:effectLst/>
              </a:defRPr>
            </a:lvl1pPr>
          </a:lstStyle>
          <a:p>
            <a:r>
              <a:rPr lang="fr-FR" b="0" i="0" dirty="0">
                <a:solidFill>
                  <a:srgbClr val="000000"/>
                </a:solidFill>
                <a:effectLst/>
                <a:latin typeface="Open Sans"/>
              </a:rPr>
              <a:t>Illustration</a:t>
            </a:r>
          </a:p>
        </p:txBody>
      </p:sp>
      <p:sp>
        <p:nvSpPr>
          <p:cNvPr id="10" name="Espace réservé du texte 11">
            <a:extLst>
              <a:ext uri="{FF2B5EF4-FFF2-40B4-BE49-F238E27FC236}">
                <a16:creationId xmlns:a16="http://schemas.microsoft.com/office/drawing/2014/main" id="{0E68DA13-87FE-4CFD-B6ED-247C05B340F8}"/>
              </a:ext>
            </a:extLst>
          </p:cNvPr>
          <p:cNvSpPr>
            <a:spLocks noGrp="1"/>
          </p:cNvSpPr>
          <p:nvPr>
            <p:ph type="body" sz="quarter" idx="14" hasCustomPrompt="1"/>
          </p:nvPr>
        </p:nvSpPr>
        <p:spPr>
          <a:xfrm>
            <a:off x="487771" y="458131"/>
            <a:ext cx="2665413" cy="536168"/>
          </a:xfrm>
          <a:prstGeom prst="rect">
            <a:avLst/>
          </a:prstGeom>
        </p:spPr>
        <p:txBody>
          <a:bodyPr/>
          <a:lstStyle>
            <a:lvl1pPr marL="0" indent="0">
              <a:buNone/>
              <a:defRPr lang="fr-FR" sz="3200" b="1" kern="1200" dirty="0">
                <a:solidFill>
                  <a:schemeClr val="accent1">
                    <a:lumMod val="75000"/>
                  </a:schemeClr>
                </a:solidFill>
                <a:latin typeface="+mn-lt"/>
                <a:ea typeface="+mn-ea"/>
                <a:cs typeface="+mn-cs"/>
              </a:defRPr>
            </a:lvl1pPr>
          </a:lstStyle>
          <a:p>
            <a:r>
              <a:rPr lang="fr-FR" dirty="0"/>
              <a:t>TITRE</a:t>
            </a:r>
          </a:p>
        </p:txBody>
      </p:sp>
      <p:sp>
        <p:nvSpPr>
          <p:cNvPr id="11" name="Espace réservé du texte 13">
            <a:extLst>
              <a:ext uri="{FF2B5EF4-FFF2-40B4-BE49-F238E27FC236}">
                <a16:creationId xmlns:a16="http://schemas.microsoft.com/office/drawing/2014/main" id="{3D413F29-000B-48E1-9471-8C522A03D88B}"/>
              </a:ext>
            </a:extLst>
          </p:cNvPr>
          <p:cNvSpPr>
            <a:spLocks noGrp="1"/>
          </p:cNvSpPr>
          <p:nvPr>
            <p:ph type="body" sz="quarter" idx="15" hasCustomPrompt="1"/>
          </p:nvPr>
        </p:nvSpPr>
        <p:spPr>
          <a:xfrm>
            <a:off x="487771" y="1223655"/>
            <a:ext cx="1935162" cy="475667"/>
          </a:xfrm>
          <a:prstGeom prst="rect">
            <a:avLst/>
          </a:prstGeom>
        </p:spPr>
        <p:txBody>
          <a:bodyPr/>
          <a:lstStyle>
            <a:lvl1pPr marL="0" indent="0">
              <a:buNone/>
              <a:defRPr lang="fr-FR" sz="2400" b="1" kern="1200" dirty="0">
                <a:solidFill>
                  <a:schemeClr val="accent1">
                    <a:lumMod val="75000"/>
                  </a:schemeClr>
                </a:solidFill>
                <a:latin typeface="+mn-lt"/>
                <a:ea typeface="+mn-ea"/>
                <a:cs typeface="+mn-cs"/>
              </a:defRPr>
            </a:lvl1pPr>
          </a:lstStyle>
          <a:p>
            <a:r>
              <a:rPr lang="fr-FR" dirty="0"/>
              <a:t>Sous titre</a:t>
            </a:r>
          </a:p>
        </p:txBody>
      </p:sp>
      <p:sp>
        <p:nvSpPr>
          <p:cNvPr id="12" name="Espace réservé du texte 5">
            <a:extLst>
              <a:ext uri="{FF2B5EF4-FFF2-40B4-BE49-F238E27FC236}">
                <a16:creationId xmlns:a16="http://schemas.microsoft.com/office/drawing/2014/main" id="{2201771F-6FF1-447B-BB34-E0B87EC3DD4F}"/>
              </a:ext>
            </a:extLst>
          </p:cNvPr>
          <p:cNvSpPr>
            <a:spLocks noGrp="1"/>
          </p:cNvSpPr>
          <p:nvPr>
            <p:ph type="body" sz="quarter" idx="17" hasCustomPrompt="1"/>
          </p:nvPr>
        </p:nvSpPr>
        <p:spPr>
          <a:xfrm>
            <a:off x="505026" y="2362112"/>
            <a:ext cx="4705666" cy="3266646"/>
          </a:xfrm>
          <a:prstGeom prst="rect">
            <a:avLst/>
          </a:prstGeom>
        </p:spPr>
        <p:txBody>
          <a:bodyPr/>
          <a:lstStyle>
            <a:lvl1pPr marL="0" indent="0">
              <a:buNone/>
              <a:defRPr/>
            </a:lvl1pPr>
          </a:lstStyle>
          <a:p>
            <a:r>
              <a:rPr lang="fr-FR" b="0" i="0" dirty="0">
                <a:solidFill>
                  <a:srgbClr val="000000"/>
                </a:solidFill>
                <a:effectLst/>
                <a:latin typeface="Open Sans"/>
              </a:rPr>
              <a:t>Texte</a:t>
            </a:r>
          </a:p>
        </p:txBody>
      </p:sp>
    </p:spTree>
    <p:extLst>
      <p:ext uri="{BB962C8B-B14F-4D97-AF65-F5344CB8AC3E}">
        <p14:creationId xmlns:p14="http://schemas.microsoft.com/office/powerpoint/2010/main" val="186024824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bloc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6F5F93-A763-D44A-8FF8-37C6D13CC258}"/>
              </a:ext>
            </a:extLst>
          </p:cNvPr>
          <p:cNvPicPr>
            <a:picLocks noChangeAspect="1"/>
          </p:cNvPicPr>
          <p:nvPr userDrawn="1"/>
        </p:nvPicPr>
        <p:blipFill>
          <a:blip r:embed="rId2"/>
          <a:stretch>
            <a:fillRect/>
          </a:stretch>
        </p:blipFill>
        <p:spPr>
          <a:xfrm>
            <a:off x="60960" y="6333781"/>
            <a:ext cx="12057026" cy="524219"/>
          </a:xfrm>
          <a:prstGeom prst="rect">
            <a:avLst/>
          </a:prstGeom>
        </p:spPr>
      </p:pic>
      <p:pic>
        <p:nvPicPr>
          <p:cNvPr id="5" name="Image 4">
            <a:extLst>
              <a:ext uri="{FF2B5EF4-FFF2-40B4-BE49-F238E27FC236}">
                <a16:creationId xmlns:a16="http://schemas.microsoft.com/office/drawing/2014/main" id="{B31BAF88-F7FC-C24E-A0C0-44DD54802BDD}"/>
              </a:ext>
            </a:extLst>
          </p:cNvPr>
          <p:cNvPicPr>
            <a:picLocks noChangeAspect="1"/>
          </p:cNvPicPr>
          <p:nvPr userDrawn="1"/>
        </p:nvPicPr>
        <p:blipFill>
          <a:blip r:embed="rId3"/>
          <a:stretch>
            <a:fillRect/>
          </a:stretch>
        </p:blipFill>
        <p:spPr>
          <a:xfrm>
            <a:off x="10702834" y="0"/>
            <a:ext cx="1489165" cy="78378"/>
          </a:xfrm>
          <a:prstGeom prst="rect">
            <a:avLst/>
          </a:prstGeom>
          <a:solidFill>
            <a:schemeClr val="accent4">
              <a:lumMod val="60000"/>
              <a:lumOff val="40000"/>
            </a:schemeClr>
          </a:solidFill>
        </p:spPr>
      </p:pic>
      <p:sp>
        <p:nvSpPr>
          <p:cNvPr id="8" name="Espace réservé du texte 11">
            <a:extLst>
              <a:ext uri="{FF2B5EF4-FFF2-40B4-BE49-F238E27FC236}">
                <a16:creationId xmlns:a16="http://schemas.microsoft.com/office/drawing/2014/main" id="{11A9B54E-DA13-4A2E-A4DC-0CC9AEE43C4A}"/>
              </a:ext>
            </a:extLst>
          </p:cNvPr>
          <p:cNvSpPr>
            <a:spLocks noGrp="1"/>
          </p:cNvSpPr>
          <p:nvPr>
            <p:ph type="body" sz="quarter" idx="13" hasCustomPrompt="1"/>
          </p:nvPr>
        </p:nvSpPr>
        <p:spPr>
          <a:xfrm>
            <a:off x="487771" y="458131"/>
            <a:ext cx="2665413" cy="536168"/>
          </a:xfrm>
          <a:prstGeom prst="rect">
            <a:avLst/>
          </a:prstGeom>
        </p:spPr>
        <p:txBody>
          <a:bodyPr/>
          <a:lstStyle>
            <a:lvl1pPr marL="0" indent="0">
              <a:buNone/>
              <a:defRPr lang="fr-FR" sz="3200" b="1" kern="1200" dirty="0">
                <a:solidFill>
                  <a:schemeClr val="accent1">
                    <a:lumMod val="75000"/>
                  </a:schemeClr>
                </a:solidFill>
                <a:latin typeface="+mn-lt"/>
                <a:ea typeface="+mn-ea"/>
                <a:cs typeface="+mn-cs"/>
              </a:defRPr>
            </a:lvl1pPr>
          </a:lstStyle>
          <a:p>
            <a:r>
              <a:rPr lang="fr-FR" dirty="0"/>
              <a:t>TITRE</a:t>
            </a:r>
          </a:p>
        </p:txBody>
      </p:sp>
      <p:sp>
        <p:nvSpPr>
          <p:cNvPr id="10" name="Espace réservé du texte 13">
            <a:extLst>
              <a:ext uri="{FF2B5EF4-FFF2-40B4-BE49-F238E27FC236}">
                <a16:creationId xmlns:a16="http://schemas.microsoft.com/office/drawing/2014/main" id="{A53E134E-1AFB-4037-B5D0-E5166BEC617D}"/>
              </a:ext>
            </a:extLst>
          </p:cNvPr>
          <p:cNvSpPr>
            <a:spLocks noGrp="1"/>
          </p:cNvSpPr>
          <p:nvPr>
            <p:ph type="body" sz="quarter" idx="14" hasCustomPrompt="1"/>
          </p:nvPr>
        </p:nvSpPr>
        <p:spPr>
          <a:xfrm>
            <a:off x="487771" y="1223655"/>
            <a:ext cx="1935162" cy="475667"/>
          </a:xfrm>
          <a:prstGeom prst="rect">
            <a:avLst/>
          </a:prstGeom>
        </p:spPr>
        <p:txBody>
          <a:bodyPr/>
          <a:lstStyle>
            <a:lvl1pPr marL="0" indent="0">
              <a:buNone/>
              <a:defRPr lang="fr-FR" sz="2400" b="1" kern="1200" dirty="0">
                <a:solidFill>
                  <a:schemeClr val="accent1">
                    <a:lumMod val="75000"/>
                  </a:schemeClr>
                </a:solidFill>
                <a:latin typeface="+mn-lt"/>
                <a:ea typeface="+mn-ea"/>
                <a:cs typeface="+mn-cs"/>
              </a:defRPr>
            </a:lvl1pPr>
          </a:lstStyle>
          <a:p>
            <a:r>
              <a:rPr lang="fr-FR" dirty="0"/>
              <a:t>Sous titre</a:t>
            </a:r>
          </a:p>
        </p:txBody>
      </p:sp>
      <p:sp>
        <p:nvSpPr>
          <p:cNvPr id="11" name="Espace réservé du contenu 8">
            <a:extLst>
              <a:ext uri="{FF2B5EF4-FFF2-40B4-BE49-F238E27FC236}">
                <a16:creationId xmlns:a16="http://schemas.microsoft.com/office/drawing/2014/main" id="{2ED40AC0-E3C6-4F41-8296-C5602DE6CC8E}"/>
              </a:ext>
            </a:extLst>
          </p:cNvPr>
          <p:cNvSpPr>
            <a:spLocks noGrp="1"/>
          </p:cNvSpPr>
          <p:nvPr>
            <p:ph sz="quarter" idx="15" hasCustomPrompt="1"/>
          </p:nvPr>
        </p:nvSpPr>
        <p:spPr>
          <a:xfrm>
            <a:off x="487771" y="3429000"/>
            <a:ext cx="5007507" cy="2590059"/>
          </a:xfrm>
          <a:prstGeom prst="rect">
            <a:avLst/>
          </a:prstGeom>
        </p:spPr>
        <p:txBody>
          <a:bodyPr/>
          <a:lstStyle>
            <a:lvl1pPr marL="0" indent="0" algn="just">
              <a:buNone/>
              <a:defRPr lang="fr-FR" sz="2000" b="0" i="0" smtClean="0">
                <a:effectLst/>
              </a:defRPr>
            </a:lvl1pPr>
          </a:lstStyle>
          <a:p>
            <a:r>
              <a:rPr lang="fr-FR" b="0" i="0" dirty="0">
                <a:solidFill>
                  <a:srgbClr val="000000"/>
                </a:solidFill>
                <a:effectLst/>
                <a:latin typeface="Open Sans"/>
              </a:rPr>
              <a:t>Illustration</a:t>
            </a:r>
          </a:p>
        </p:txBody>
      </p:sp>
      <p:sp>
        <p:nvSpPr>
          <p:cNvPr id="12" name="Espace réservé du contenu 8">
            <a:extLst>
              <a:ext uri="{FF2B5EF4-FFF2-40B4-BE49-F238E27FC236}">
                <a16:creationId xmlns:a16="http://schemas.microsoft.com/office/drawing/2014/main" id="{2DAB3F53-CDC5-400C-91E1-97FD00BDD035}"/>
              </a:ext>
            </a:extLst>
          </p:cNvPr>
          <p:cNvSpPr>
            <a:spLocks noGrp="1"/>
          </p:cNvSpPr>
          <p:nvPr>
            <p:ph sz="quarter" idx="16" hasCustomPrompt="1"/>
          </p:nvPr>
        </p:nvSpPr>
        <p:spPr>
          <a:xfrm>
            <a:off x="6557476" y="3441577"/>
            <a:ext cx="5007507" cy="2590059"/>
          </a:xfrm>
          <a:prstGeom prst="rect">
            <a:avLst/>
          </a:prstGeom>
        </p:spPr>
        <p:txBody>
          <a:bodyPr/>
          <a:lstStyle>
            <a:lvl1pPr marL="0" indent="0" algn="just">
              <a:buNone/>
              <a:defRPr lang="fr-FR" sz="2000" b="0" i="0" smtClean="0">
                <a:effectLst/>
              </a:defRPr>
            </a:lvl1pPr>
          </a:lstStyle>
          <a:p>
            <a:r>
              <a:rPr lang="fr-FR" b="0" i="0" dirty="0">
                <a:solidFill>
                  <a:srgbClr val="000000"/>
                </a:solidFill>
                <a:effectLst/>
                <a:latin typeface="Open Sans"/>
              </a:rPr>
              <a:t>Illustration</a:t>
            </a:r>
          </a:p>
        </p:txBody>
      </p:sp>
      <p:sp>
        <p:nvSpPr>
          <p:cNvPr id="6" name="Espace réservé du texte 5">
            <a:extLst>
              <a:ext uri="{FF2B5EF4-FFF2-40B4-BE49-F238E27FC236}">
                <a16:creationId xmlns:a16="http://schemas.microsoft.com/office/drawing/2014/main" id="{79FEA83F-FEA6-470F-A75E-445872C9E08F}"/>
              </a:ext>
            </a:extLst>
          </p:cNvPr>
          <p:cNvSpPr>
            <a:spLocks noGrp="1"/>
          </p:cNvSpPr>
          <p:nvPr>
            <p:ph type="body" sz="quarter" idx="17" hasCustomPrompt="1"/>
          </p:nvPr>
        </p:nvSpPr>
        <p:spPr>
          <a:xfrm>
            <a:off x="487771" y="2075807"/>
            <a:ext cx="11077212" cy="1063625"/>
          </a:xfrm>
          <a:prstGeom prst="rect">
            <a:avLst/>
          </a:prstGeom>
        </p:spPr>
        <p:txBody>
          <a:bodyPr/>
          <a:lstStyle>
            <a:lvl1pPr marL="0" indent="0">
              <a:buNone/>
              <a:defRPr/>
            </a:lvl1pPr>
          </a:lstStyle>
          <a:p>
            <a:r>
              <a:rPr lang="fr-FR" b="0" i="0" dirty="0">
                <a:solidFill>
                  <a:srgbClr val="000000"/>
                </a:solidFill>
                <a:effectLst/>
                <a:latin typeface="Open Sans"/>
              </a:rPr>
              <a:t>Texte</a:t>
            </a:r>
          </a:p>
        </p:txBody>
      </p:sp>
    </p:spTree>
    <p:extLst>
      <p:ext uri="{BB962C8B-B14F-4D97-AF65-F5344CB8AC3E}">
        <p14:creationId xmlns:p14="http://schemas.microsoft.com/office/powerpoint/2010/main" val="44657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B35B599E-092F-AF42-A206-C543763E3D85}"/>
              </a:ext>
            </a:extLst>
          </p:cNvPr>
          <p:cNvPicPr>
            <a:picLocks noChangeAspect="1"/>
          </p:cNvPicPr>
          <p:nvPr userDrawn="1"/>
        </p:nvPicPr>
        <p:blipFill>
          <a:blip r:embed="rId2"/>
          <a:stretch>
            <a:fillRect/>
          </a:stretch>
        </p:blipFill>
        <p:spPr>
          <a:xfrm>
            <a:off x="2832100" y="1041400"/>
            <a:ext cx="6527800" cy="4775200"/>
          </a:xfrm>
          <a:prstGeom prst="rect">
            <a:avLst/>
          </a:prstGeom>
        </p:spPr>
      </p:pic>
    </p:spTree>
    <p:extLst>
      <p:ext uri="{BB962C8B-B14F-4D97-AF65-F5344CB8AC3E}">
        <p14:creationId xmlns:p14="http://schemas.microsoft.com/office/powerpoint/2010/main" val="3019734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Common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0F5473B-4285-5543-996F-D9B5185F1A36}"/>
              </a:ext>
            </a:extLst>
          </p:cNvPr>
          <p:cNvPicPr>
            <a:picLocks noChangeAspect="1"/>
          </p:cNvPicPr>
          <p:nvPr userDrawn="1"/>
        </p:nvPicPr>
        <p:blipFill>
          <a:blip r:embed="rId2"/>
          <a:stretch>
            <a:fillRect/>
          </a:stretch>
        </p:blipFill>
        <p:spPr>
          <a:xfrm>
            <a:off x="88780" y="6220749"/>
            <a:ext cx="12029243" cy="655007"/>
          </a:xfrm>
          <a:prstGeom prst="rect">
            <a:avLst/>
          </a:prstGeom>
        </p:spPr>
      </p:pic>
      <p:pic>
        <p:nvPicPr>
          <p:cNvPr id="9" name="Image 8">
            <a:extLst>
              <a:ext uri="{FF2B5EF4-FFF2-40B4-BE49-F238E27FC236}">
                <a16:creationId xmlns:a16="http://schemas.microsoft.com/office/drawing/2014/main" id="{42FE5067-33C6-9C48-9BB7-5AD967A20753}"/>
              </a:ext>
            </a:extLst>
          </p:cNvPr>
          <p:cNvPicPr>
            <a:picLocks noChangeAspect="1"/>
          </p:cNvPicPr>
          <p:nvPr userDrawn="1"/>
        </p:nvPicPr>
        <p:blipFill>
          <a:blip r:embed="rId3"/>
          <a:stretch>
            <a:fillRect/>
          </a:stretch>
        </p:blipFill>
        <p:spPr>
          <a:xfrm>
            <a:off x="10830757" y="0"/>
            <a:ext cx="1361243" cy="111024"/>
          </a:xfrm>
          <a:prstGeom prst="rect">
            <a:avLst/>
          </a:prstGeom>
        </p:spPr>
      </p:pic>
      <p:pic>
        <p:nvPicPr>
          <p:cNvPr id="7" name="Image 6" descr="https://licensebuttons.net/l/by-nc-sa/3.0/88x31.pn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1957" y="2935720"/>
            <a:ext cx="985284" cy="356554"/>
          </a:xfrm>
          <a:prstGeom prst="rect">
            <a:avLst/>
          </a:prstGeom>
          <a:noFill/>
          <a:ln>
            <a:noFill/>
          </a:ln>
        </p:spPr>
      </p:pic>
      <p:sp>
        <p:nvSpPr>
          <p:cNvPr id="4" name="Rectangle 3"/>
          <p:cNvSpPr/>
          <p:nvPr userDrawn="1"/>
        </p:nvSpPr>
        <p:spPr>
          <a:xfrm>
            <a:off x="783771" y="984763"/>
            <a:ext cx="10946675" cy="954107"/>
          </a:xfrm>
          <a:prstGeom prst="rect">
            <a:avLst/>
          </a:prstGeom>
          <a:solidFill>
            <a:schemeClr val="tx1"/>
          </a:solidFill>
        </p:spPr>
        <p:txBody>
          <a:bodyPr wrap="square">
            <a:spAutoFit/>
          </a:bodyPr>
          <a:lstStyle/>
          <a:p>
            <a:pPr algn="ctr"/>
            <a:r>
              <a:rPr lang="fr-FR" sz="3200" b="1" dirty="0">
                <a:solidFill>
                  <a:schemeClr val="bg1"/>
                </a:solidFill>
              </a:rPr>
              <a:t>Le contenu de ce document est sous licence </a:t>
            </a:r>
            <a:r>
              <a:rPr lang="fr-FR" sz="3200" b="1" dirty="0" err="1">
                <a:solidFill>
                  <a:schemeClr val="bg1"/>
                </a:solidFill>
              </a:rPr>
              <a:t>Creative</a:t>
            </a:r>
            <a:r>
              <a:rPr lang="fr-FR" sz="3200" b="1" dirty="0">
                <a:solidFill>
                  <a:schemeClr val="bg1"/>
                </a:solidFill>
              </a:rPr>
              <a:t> Commons </a:t>
            </a:r>
            <a:r>
              <a:rPr lang="fr-FR" sz="2400" b="1" dirty="0">
                <a:solidFill>
                  <a:schemeClr val="bg1"/>
                </a:solidFill>
              </a:rPr>
              <a:t>Attribution 4,0 International. </a:t>
            </a:r>
            <a:endParaRPr lang="fr-FR" sz="3200" dirty="0"/>
          </a:p>
        </p:txBody>
      </p:sp>
      <p:sp>
        <p:nvSpPr>
          <p:cNvPr id="2" name="Rectangle 1"/>
          <p:cNvSpPr/>
          <p:nvPr userDrawn="1"/>
        </p:nvSpPr>
        <p:spPr>
          <a:xfrm>
            <a:off x="705394" y="3941901"/>
            <a:ext cx="11025052" cy="2031325"/>
          </a:xfrm>
          <a:prstGeom prst="rect">
            <a:avLst/>
          </a:prstGeom>
        </p:spPr>
        <p:txBody>
          <a:bodyPr wrap="square">
            <a:spAutoFit/>
          </a:bodyPr>
          <a:lstStyle/>
          <a:p>
            <a:pPr algn="just"/>
            <a:r>
              <a:rPr lang="fr-FR" sz="1800" dirty="0">
                <a:solidFill>
                  <a:schemeClr val="tx1"/>
                </a:solidFill>
              </a:rPr>
              <a:t>BY: Le document peut être librement utilisé, à la condition de nous l’attribuer en citant notre nom.</a:t>
            </a:r>
          </a:p>
          <a:p>
            <a:pPr algn="just"/>
            <a:endParaRPr lang="fr-FR" sz="1800" dirty="0">
              <a:solidFill>
                <a:schemeClr val="tx1"/>
              </a:solidFill>
            </a:endParaRPr>
          </a:p>
          <a:p>
            <a:pPr algn="just"/>
            <a:r>
              <a:rPr lang="fr-FR" sz="1800" dirty="0">
                <a:solidFill>
                  <a:schemeClr val="tx1"/>
                </a:solidFill>
              </a:rPr>
              <a:t>NC: Ce document est restreint aux utilisations non commerciales.</a:t>
            </a:r>
          </a:p>
          <a:p>
            <a:pPr algn="just"/>
            <a:endParaRPr lang="fr-FR" sz="1800" dirty="0">
              <a:solidFill>
                <a:schemeClr val="tx1"/>
              </a:solidFill>
            </a:endParaRPr>
          </a:p>
          <a:p>
            <a:pPr algn="just"/>
            <a:r>
              <a:rPr lang="fr-FR" sz="1800" dirty="0">
                <a:solidFill>
                  <a:schemeClr val="tx1"/>
                </a:solidFill>
              </a:rPr>
              <a:t>SA: L’agence Erasmus+ France / Education Formation autorise les modifications aux documents. Dans le cas où vous effectuez une transformation ou une création à partir de ce document, vous devez diffuser le document modifié dans les mêmes conditions , la même licence avec laquelle le document original a été diffusé.</a:t>
            </a:r>
          </a:p>
        </p:txBody>
      </p:sp>
    </p:spTree>
    <p:extLst>
      <p:ext uri="{BB962C8B-B14F-4D97-AF65-F5344CB8AC3E}">
        <p14:creationId xmlns:p14="http://schemas.microsoft.com/office/powerpoint/2010/main" val="75156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rasmus 2">
    <p:spTree>
      <p:nvGrpSpPr>
        <p:cNvPr id="1" name=""/>
        <p:cNvGrpSpPr/>
        <p:nvPr/>
      </p:nvGrpSpPr>
      <p:grpSpPr>
        <a:xfrm>
          <a:off x="0" y="0"/>
          <a:ext cx="0" cy="0"/>
          <a:chOff x="0" y="0"/>
          <a:chExt cx="0" cy="0"/>
        </a:xfrm>
      </p:grpSpPr>
      <p:pic>
        <p:nvPicPr>
          <p:cNvPr id="9" name="Image 1">
            <a:extLst>
              <a:ext uri="{FF2B5EF4-FFF2-40B4-BE49-F238E27FC236}">
                <a16:creationId xmlns:a16="http://schemas.microsoft.com/office/drawing/2014/main" id="{553DCD81-8C81-47D9-B5ED-0AD5DB0261F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 y="-5814"/>
            <a:ext cx="12192001" cy="6174385"/>
          </a:xfrm>
          <a:prstGeom prst="rect">
            <a:avLst/>
          </a:prstGeom>
        </p:spPr>
      </p:pic>
      <p:sp>
        <p:nvSpPr>
          <p:cNvPr id="2" name="Title 1">
            <a:extLst>
              <a:ext uri="{FF2B5EF4-FFF2-40B4-BE49-F238E27FC236}">
                <a16:creationId xmlns:a16="http://schemas.microsoft.com/office/drawing/2014/main" id="{E31DD69C-59D7-4692-A30C-328FAE0919C3}"/>
              </a:ext>
            </a:extLst>
          </p:cNvPr>
          <p:cNvSpPr>
            <a:spLocks noGrp="1"/>
          </p:cNvSpPr>
          <p:nvPr>
            <p:ph type="ctrTitle"/>
          </p:nvPr>
        </p:nvSpPr>
        <p:spPr>
          <a:xfrm>
            <a:off x="275303" y="414441"/>
            <a:ext cx="9144000" cy="706437"/>
          </a:xfrm>
          <a:prstGeom prst="rect">
            <a:avLst/>
          </a:prstGeom>
        </p:spPr>
        <p:txBody>
          <a:bodyPr anchor="b">
            <a:normAutofit/>
          </a:bodyPr>
          <a:lstStyle>
            <a:lvl1pPr algn="ctr">
              <a:defRPr sz="4000" baseline="0"/>
            </a:lvl1pPr>
          </a:lstStyle>
          <a:p>
            <a:r>
              <a:rPr lang="en-US" dirty="0"/>
              <a:t>Click to edit Master title style</a:t>
            </a:r>
            <a:endParaRPr lang="fr-FR" dirty="0"/>
          </a:p>
        </p:txBody>
      </p:sp>
      <p:sp>
        <p:nvSpPr>
          <p:cNvPr id="10" name="Text Placeholder 18">
            <a:extLst>
              <a:ext uri="{FF2B5EF4-FFF2-40B4-BE49-F238E27FC236}">
                <a16:creationId xmlns:a16="http://schemas.microsoft.com/office/drawing/2014/main" id="{2CF354B2-A1E6-4100-B9E2-F18E9D1DD992}"/>
              </a:ext>
            </a:extLst>
          </p:cNvPr>
          <p:cNvSpPr>
            <a:spLocks noGrp="1"/>
          </p:cNvSpPr>
          <p:nvPr>
            <p:ph type="body" sz="quarter" idx="14"/>
          </p:nvPr>
        </p:nvSpPr>
        <p:spPr>
          <a:xfrm>
            <a:off x="275303" y="1506181"/>
            <a:ext cx="5732462" cy="1012825"/>
          </a:xfrm>
          <a:prstGeom prst="rect">
            <a:avLst/>
          </a:prstGeom>
          <a:solidFill>
            <a:schemeClr val="accent1">
              <a:lumMod val="50000"/>
            </a:schemeClr>
          </a:solidFill>
        </p:spPr>
        <p:txBody>
          <a:bodyPr/>
          <a:lstStyle>
            <a:lvl1pPr>
              <a:defRPr>
                <a:solidFill>
                  <a:schemeClr val="accent4">
                    <a:lumMod val="60000"/>
                    <a:lumOff val="40000"/>
                  </a:schemeClr>
                </a:solidFill>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002060"/>
                </a:solidFill>
              </a:defRPr>
            </a:lvl1pPr>
          </a:lstStyle>
          <a:p>
            <a:r>
              <a:rPr lang="fr-FR" dirty="0"/>
              <a:t>ERASMUS+ 2021-2027 – 08.10.20</a:t>
            </a:r>
          </a:p>
        </p:txBody>
      </p:sp>
    </p:spTree>
    <p:extLst>
      <p:ext uri="{BB962C8B-B14F-4D97-AF65-F5344CB8AC3E}">
        <p14:creationId xmlns:p14="http://schemas.microsoft.com/office/powerpoint/2010/main" val="333865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rasmus 3">
    <p:spTree>
      <p:nvGrpSpPr>
        <p:cNvPr id="1" name=""/>
        <p:cNvGrpSpPr/>
        <p:nvPr/>
      </p:nvGrpSpPr>
      <p:grpSpPr>
        <a:xfrm>
          <a:off x="0" y="0"/>
          <a:ext cx="0" cy="0"/>
          <a:chOff x="0" y="0"/>
          <a:chExt cx="0" cy="0"/>
        </a:xfrm>
      </p:grpSpPr>
      <p:pic>
        <p:nvPicPr>
          <p:cNvPr id="7" name="Image 1">
            <a:extLst>
              <a:ext uri="{FF2B5EF4-FFF2-40B4-BE49-F238E27FC236}">
                <a16:creationId xmlns:a16="http://schemas.microsoft.com/office/drawing/2014/main" id="{4B20BA8E-BD75-40B7-90D0-C04B330D88C3}"/>
              </a:ext>
            </a:extLst>
          </p:cNvPr>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sharpenSoften amount="-94000"/>
                    </a14:imgEffect>
                  </a14:imgLayer>
                </a14:imgProps>
              </a:ext>
              <a:ext uri="{28A0092B-C50C-407E-A947-70E740481C1C}">
                <a14:useLocalDpi xmlns:a14="http://schemas.microsoft.com/office/drawing/2010/main" val="0"/>
              </a:ext>
            </a:extLst>
          </a:blip>
          <a:srcRect b="8435"/>
          <a:stretch/>
        </p:blipFill>
        <p:spPr>
          <a:xfrm>
            <a:off x="0" y="-3753"/>
            <a:ext cx="12192000" cy="6201353"/>
          </a:xfrm>
          <a:prstGeom prst="rect">
            <a:avLst/>
          </a:prstGeom>
        </p:spPr>
      </p:pic>
      <p:sp>
        <p:nvSpPr>
          <p:cNvPr id="2" name="Title 1">
            <a:extLst>
              <a:ext uri="{FF2B5EF4-FFF2-40B4-BE49-F238E27FC236}">
                <a16:creationId xmlns:a16="http://schemas.microsoft.com/office/drawing/2014/main" id="{E31DD69C-59D7-4692-A30C-328FAE0919C3}"/>
              </a:ext>
            </a:extLst>
          </p:cNvPr>
          <p:cNvSpPr>
            <a:spLocks noGrp="1"/>
          </p:cNvSpPr>
          <p:nvPr>
            <p:ph type="ctrTitle"/>
          </p:nvPr>
        </p:nvSpPr>
        <p:spPr>
          <a:xfrm>
            <a:off x="275303" y="414441"/>
            <a:ext cx="9144000" cy="706437"/>
          </a:xfrm>
          <a:prstGeom prst="rect">
            <a:avLst/>
          </a:prstGeom>
        </p:spPr>
        <p:txBody>
          <a:bodyPr anchor="b">
            <a:normAutofit/>
          </a:bodyPr>
          <a:lstStyle>
            <a:lvl1pPr algn="ctr">
              <a:defRPr sz="4000" baseline="0"/>
            </a:lvl1pPr>
          </a:lstStyle>
          <a:p>
            <a:r>
              <a:rPr lang="en-US" dirty="0"/>
              <a:t>Click to edit Master title style</a:t>
            </a:r>
            <a:endParaRPr lang="fr-FR" dirty="0"/>
          </a:p>
        </p:txBody>
      </p:sp>
      <p:sp>
        <p:nvSpPr>
          <p:cNvPr id="10" name="Text Placeholder 18">
            <a:extLst>
              <a:ext uri="{FF2B5EF4-FFF2-40B4-BE49-F238E27FC236}">
                <a16:creationId xmlns:a16="http://schemas.microsoft.com/office/drawing/2014/main" id="{2CF354B2-A1E6-4100-B9E2-F18E9D1DD992}"/>
              </a:ext>
            </a:extLst>
          </p:cNvPr>
          <p:cNvSpPr>
            <a:spLocks noGrp="1"/>
          </p:cNvSpPr>
          <p:nvPr>
            <p:ph type="body" sz="quarter" idx="14"/>
          </p:nvPr>
        </p:nvSpPr>
        <p:spPr>
          <a:xfrm>
            <a:off x="275303" y="1506181"/>
            <a:ext cx="5732462" cy="1012825"/>
          </a:xfrm>
          <a:prstGeom prst="rect">
            <a:avLst/>
          </a:prstGeom>
          <a:solidFill>
            <a:schemeClr val="accent1">
              <a:lumMod val="50000"/>
            </a:schemeClr>
          </a:solidFill>
        </p:spPr>
        <p:txBody>
          <a:bodyPr/>
          <a:lstStyle>
            <a:lvl1pPr>
              <a:defRPr>
                <a:solidFill>
                  <a:schemeClr val="accent4">
                    <a:lumMod val="60000"/>
                    <a:lumOff val="40000"/>
                  </a:schemeClr>
                </a:solidFill>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pied de page 7"/>
          <p:cNvSpPr>
            <a:spLocks noGrp="1"/>
          </p:cNvSpPr>
          <p:nvPr>
            <p:ph type="ftr" sz="quarter" idx="15"/>
          </p:nvPr>
        </p:nvSpPr>
        <p:spPr>
          <a:xfrm>
            <a:off x="3719212" y="6497443"/>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10817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rasmus 4">
    <p:spTree>
      <p:nvGrpSpPr>
        <p:cNvPr id="1" name=""/>
        <p:cNvGrpSpPr/>
        <p:nvPr/>
      </p:nvGrpSpPr>
      <p:grpSpPr>
        <a:xfrm>
          <a:off x="0" y="0"/>
          <a:ext cx="0" cy="0"/>
          <a:chOff x="0" y="0"/>
          <a:chExt cx="0" cy="0"/>
        </a:xfrm>
      </p:grpSpPr>
      <p:sp>
        <p:nvSpPr>
          <p:cNvPr id="5"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15288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rasmu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D133-7EAC-4712-97C7-D2FBF1B6D46D}"/>
              </a:ext>
            </a:extLst>
          </p:cNvPr>
          <p:cNvSpPr>
            <a:spLocks noGrp="1"/>
          </p:cNvSpPr>
          <p:nvPr>
            <p:ph type="title"/>
          </p:nvPr>
        </p:nvSpPr>
        <p:spPr>
          <a:xfrm>
            <a:off x="722261" y="321020"/>
            <a:ext cx="7979287" cy="1325563"/>
          </a:xfrm>
          <a:prstGeom prst="rect">
            <a:avLst/>
          </a:prstGeom>
        </p:spPr>
        <p:txBody>
          <a:bodyPr/>
          <a:lstStyle/>
          <a:p>
            <a:r>
              <a:rPr lang="en-US" dirty="0"/>
              <a:t>Click to edit Master title style</a:t>
            </a:r>
            <a:endParaRPr lang="fr-FR" dirty="0"/>
          </a:p>
        </p:txBody>
      </p:sp>
      <p:sp>
        <p:nvSpPr>
          <p:cNvPr id="7" name="Rectangle 6">
            <a:extLst>
              <a:ext uri="{FF2B5EF4-FFF2-40B4-BE49-F238E27FC236}">
                <a16:creationId xmlns:a16="http://schemas.microsoft.com/office/drawing/2014/main" id="{281E2E0E-FF8A-41CF-9E61-635C2DF49EAB}"/>
              </a:ext>
            </a:extLst>
          </p:cNvPr>
          <p:cNvSpPr/>
          <p:nvPr userDrawn="1"/>
        </p:nvSpPr>
        <p:spPr>
          <a:xfrm>
            <a:off x="9048328" y="1"/>
            <a:ext cx="3172396" cy="6260902"/>
          </a:xfrm>
          <a:prstGeom prst="rect">
            <a:avLst/>
          </a:prstGeom>
          <a:solidFill>
            <a:srgbClr val="143C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5">
            <a:extLst>
              <a:ext uri="{FF2B5EF4-FFF2-40B4-BE49-F238E27FC236}">
                <a16:creationId xmlns:a16="http://schemas.microsoft.com/office/drawing/2014/main" id="{EC676FCF-F069-40F6-8D15-9EA0DA843B48}"/>
              </a:ext>
            </a:extLst>
          </p:cNvPr>
          <p:cNvSpPr txBox="1"/>
          <p:nvPr userDrawn="1"/>
        </p:nvSpPr>
        <p:spPr>
          <a:xfrm>
            <a:off x="9122831" y="548680"/>
            <a:ext cx="3097893" cy="2701509"/>
          </a:xfrm>
          <a:prstGeom prst="rect">
            <a:avLst/>
          </a:prstGeom>
          <a:noFill/>
        </p:spPr>
        <p:txBody>
          <a:bodyPr wrap="square" rtlCol="0">
            <a:spAutoFit/>
          </a:bodyPr>
          <a:lstStyle/>
          <a:p>
            <a:pPr>
              <a:lnSpc>
                <a:spcPct val="250000"/>
              </a:lnSpc>
            </a:pPr>
            <a:r>
              <a:rPr lang="fr-FR" sz="2400" dirty="0">
                <a:solidFill>
                  <a:schemeClr val="bg1"/>
                </a:solidFill>
                <a:latin typeface="Arial" panose="020B0604020202020204" pitchFamily="34" charset="0"/>
                <a:cs typeface="Arial" panose="020B0604020202020204" pitchFamily="34" charset="0"/>
              </a:rPr>
              <a:t>+ </a:t>
            </a:r>
            <a:r>
              <a:rPr lang="fr-FR" sz="2400" b="1" dirty="0">
                <a:solidFill>
                  <a:srgbClr val="FDC800"/>
                </a:solidFill>
                <a:latin typeface="Arial" panose="020B0604020202020204" pitchFamily="34" charset="0"/>
                <a:cs typeface="Arial" panose="020B0604020202020204" pitchFamily="34" charset="0"/>
              </a:rPr>
              <a:t>Titre 1</a:t>
            </a:r>
          </a:p>
          <a:p>
            <a:pPr>
              <a:lnSpc>
                <a:spcPct val="250000"/>
              </a:lnSpc>
            </a:pPr>
            <a:r>
              <a:rPr lang="fr-FR" sz="2400" b="1" dirty="0">
                <a:solidFill>
                  <a:schemeClr val="bg1"/>
                </a:solidFill>
                <a:latin typeface="Arial" panose="020B0604020202020204" pitchFamily="34" charset="0"/>
                <a:cs typeface="Arial" panose="020B0604020202020204" pitchFamily="34" charset="0"/>
              </a:rPr>
              <a:t>+</a:t>
            </a:r>
            <a:r>
              <a:rPr lang="fr-FR" sz="2400" b="1" dirty="0">
                <a:solidFill>
                  <a:srgbClr val="FDC800"/>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Titre 2</a:t>
            </a:r>
          </a:p>
          <a:p>
            <a:pPr>
              <a:lnSpc>
                <a:spcPct val="250000"/>
              </a:lnSpc>
            </a:pPr>
            <a:r>
              <a:rPr lang="fr-FR" sz="2400" dirty="0">
                <a:solidFill>
                  <a:schemeClr val="bg1"/>
                </a:solidFill>
                <a:latin typeface="Arial" panose="020B0604020202020204" pitchFamily="34" charset="0"/>
                <a:cs typeface="Arial" panose="020B0604020202020204" pitchFamily="34" charset="0"/>
              </a:rPr>
              <a:t>+ Titre 3</a:t>
            </a:r>
          </a:p>
        </p:txBody>
      </p:sp>
      <p:sp>
        <p:nvSpPr>
          <p:cNvPr id="17" name="Forme libre 7">
            <a:extLst>
              <a:ext uri="{FF2B5EF4-FFF2-40B4-BE49-F238E27FC236}">
                <a16:creationId xmlns:a16="http://schemas.microsoft.com/office/drawing/2014/main" id="{7F1EF51A-32F9-43E0-BE06-C38F778C0020}"/>
              </a:ext>
            </a:extLst>
          </p:cNvPr>
          <p:cNvSpPr/>
          <p:nvPr userDrawn="1"/>
        </p:nvSpPr>
        <p:spPr>
          <a:xfrm>
            <a:off x="5242658" y="3978225"/>
            <a:ext cx="3362119" cy="1904610"/>
          </a:xfrm>
          <a:custGeom>
            <a:avLst/>
            <a:gdLst>
              <a:gd name="connsiteX0" fmla="*/ 0 w 3362119"/>
              <a:gd name="connsiteY0" fmla="*/ 84053 h 840529"/>
              <a:gd name="connsiteX1" fmla="*/ 84053 w 3362119"/>
              <a:gd name="connsiteY1" fmla="*/ 0 h 840529"/>
              <a:gd name="connsiteX2" fmla="*/ 3278066 w 3362119"/>
              <a:gd name="connsiteY2" fmla="*/ 0 h 840529"/>
              <a:gd name="connsiteX3" fmla="*/ 3362119 w 3362119"/>
              <a:gd name="connsiteY3" fmla="*/ 84053 h 840529"/>
              <a:gd name="connsiteX4" fmla="*/ 3362119 w 3362119"/>
              <a:gd name="connsiteY4" fmla="*/ 756476 h 840529"/>
              <a:gd name="connsiteX5" fmla="*/ 3278066 w 3362119"/>
              <a:gd name="connsiteY5" fmla="*/ 840529 h 840529"/>
              <a:gd name="connsiteX6" fmla="*/ 84053 w 3362119"/>
              <a:gd name="connsiteY6" fmla="*/ 840529 h 840529"/>
              <a:gd name="connsiteX7" fmla="*/ 0 w 3362119"/>
              <a:gd name="connsiteY7" fmla="*/ 756476 h 840529"/>
              <a:gd name="connsiteX8" fmla="*/ 0 w 3362119"/>
              <a:gd name="connsiteY8" fmla="*/ 84053 h 8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119" h="840529">
                <a:moveTo>
                  <a:pt x="0" y="84053"/>
                </a:moveTo>
                <a:cubicBezTo>
                  <a:pt x="0" y="37632"/>
                  <a:pt x="37632" y="0"/>
                  <a:pt x="84053" y="0"/>
                </a:cubicBezTo>
                <a:lnTo>
                  <a:pt x="3278066" y="0"/>
                </a:lnTo>
                <a:cubicBezTo>
                  <a:pt x="3324487" y="0"/>
                  <a:pt x="3362119" y="37632"/>
                  <a:pt x="3362119" y="84053"/>
                </a:cubicBezTo>
                <a:lnTo>
                  <a:pt x="3362119" y="756476"/>
                </a:lnTo>
                <a:cubicBezTo>
                  <a:pt x="3362119" y="802897"/>
                  <a:pt x="3324487" y="840529"/>
                  <a:pt x="3278066" y="840529"/>
                </a:cubicBezTo>
                <a:lnTo>
                  <a:pt x="84053" y="840529"/>
                </a:lnTo>
                <a:cubicBezTo>
                  <a:pt x="37632" y="840529"/>
                  <a:pt x="0" y="802897"/>
                  <a:pt x="0" y="756476"/>
                </a:cubicBezTo>
                <a:lnTo>
                  <a:pt x="0" y="84053"/>
                </a:lnTo>
                <a:close/>
              </a:path>
            </a:pathLst>
          </a:custGeom>
          <a:solidFill>
            <a:srgbClr val="143C68"/>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258" tIns="65258" rIns="65258" bIns="65258" numCol="1" spcCol="1270" anchor="ctr" anchorCtr="0">
            <a:noAutofit/>
          </a:bodyPr>
          <a:lstStyle/>
          <a:p>
            <a:pPr lvl="0" algn="ctr" defTabSz="1422400">
              <a:lnSpc>
                <a:spcPct val="90000"/>
              </a:lnSpc>
              <a:spcBef>
                <a:spcPct val="0"/>
              </a:spcBef>
              <a:spcAft>
                <a:spcPct val="35000"/>
              </a:spcAft>
            </a:pPr>
            <a:r>
              <a:rPr lang="fr-FR" sz="2400" kern="1200" dirty="0">
                <a:latin typeface="Arial" panose="020B0604020202020204" pitchFamily="34" charset="0"/>
                <a:cs typeface="Arial" panose="020B0604020202020204" pitchFamily="34" charset="0"/>
              </a:rPr>
              <a:t>Développer </a:t>
            </a:r>
          </a:p>
        </p:txBody>
      </p:sp>
      <p:sp>
        <p:nvSpPr>
          <p:cNvPr id="18" name="Forme libre 7">
            <a:extLst>
              <a:ext uri="{FF2B5EF4-FFF2-40B4-BE49-F238E27FC236}">
                <a16:creationId xmlns:a16="http://schemas.microsoft.com/office/drawing/2014/main" id="{A29C44A8-5D1C-44B1-912F-1B5C37C96B0E}"/>
              </a:ext>
            </a:extLst>
          </p:cNvPr>
          <p:cNvSpPr/>
          <p:nvPr userDrawn="1"/>
        </p:nvSpPr>
        <p:spPr>
          <a:xfrm>
            <a:off x="722261" y="1827189"/>
            <a:ext cx="3362119" cy="1904610"/>
          </a:xfrm>
          <a:custGeom>
            <a:avLst/>
            <a:gdLst>
              <a:gd name="connsiteX0" fmla="*/ 0 w 3362119"/>
              <a:gd name="connsiteY0" fmla="*/ 84053 h 840529"/>
              <a:gd name="connsiteX1" fmla="*/ 84053 w 3362119"/>
              <a:gd name="connsiteY1" fmla="*/ 0 h 840529"/>
              <a:gd name="connsiteX2" fmla="*/ 3278066 w 3362119"/>
              <a:gd name="connsiteY2" fmla="*/ 0 h 840529"/>
              <a:gd name="connsiteX3" fmla="*/ 3362119 w 3362119"/>
              <a:gd name="connsiteY3" fmla="*/ 84053 h 840529"/>
              <a:gd name="connsiteX4" fmla="*/ 3362119 w 3362119"/>
              <a:gd name="connsiteY4" fmla="*/ 756476 h 840529"/>
              <a:gd name="connsiteX5" fmla="*/ 3278066 w 3362119"/>
              <a:gd name="connsiteY5" fmla="*/ 840529 h 840529"/>
              <a:gd name="connsiteX6" fmla="*/ 84053 w 3362119"/>
              <a:gd name="connsiteY6" fmla="*/ 840529 h 840529"/>
              <a:gd name="connsiteX7" fmla="*/ 0 w 3362119"/>
              <a:gd name="connsiteY7" fmla="*/ 756476 h 840529"/>
              <a:gd name="connsiteX8" fmla="*/ 0 w 3362119"/>
              <a:gd name="connsiteY8" fmla="*/ 84053 h 8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119" h="840529">
                <a:moveTo>
                  <a:pt x="0" y="84053"/>
                </a:moveTo>
                <a:cubicBezTo>
                  <a:pt x="0" y="37632"/>
                  <a:pt x="37632" y="0"/>
                  <a:pt x="84053" y="0"/>
                </a:cubicBezTo>
                <a:lnTo>
                  <a:pt x="3278066" y="0"/>
                </a:lnTo>
                <a:cubicBezTo>
                  <a:pt x="3324487" y="0"/>
                  <a:pt x="3362119" y="37632"/>
                  <a:pt x="3362119" y="84053"/>
                </a:cubicBezTo>
                <a:lnTo>
                  <a:pt x="3362119" y="756476"/>
                </a:lnTo>
                <a:cubicBezTo>
                  <a:pt x="3362119" y="802897"/>
                  <a:pt x="3324487" y="840529"/>
                  <a:pt x="3278066" y="840529"/>
                </a:cubicBezTo>
                <a:lnTo>
                  <a:pt x="84053" y="840529"/>
                </a:lnTo>
                <a:cubicBezTo>
                  <a:pt x="37632" y="840529"/>
                  <a:pt x="0" y="802897"/>
                  <a:pt x="0" y="756476"/>
                </a:cubicBezTo>
                <a:lnTo>
                  <a:pt x="0" y="84053"/>
                </a:lnTo>
                <a:close/>
              </a:path>
            </a:pathLst>
          </a:custGeom>
          <a:solidFill>
            <a:srgbClr val="143C68"/>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258" tIns="65258" rIns="65258" bIns="65258" numCol="1" spcCol="1270" anchor="ctr" anchorCtr="0">
            <a:noAutofit/>
          </a:bodyPr>
          <a:lstStyle/>
          <a:p>
            <a:pPr lvl="0" algn="ctr" defTabSz="1422400">
              <a:lnSpc>
                <a:spcPct val="90000"/>
              </a:lnSpc>
              <a:spcBef>
                <a:spcPct val="0"/>
              </a:spcBef>
              <a:spcAft>
                <a:spcPct val="35000"/>
              </a:spcAft>
            </a:pPr>
            <a:r>
              <a:rPr lang="fr-FR" sz="2400" kern="1200" dirty="0">
                <a:latin typeface="Arial" panose="020B0604020202020204" pitchFamily="34" charset="0"/>
                <a:cs typeface="Arial" panose="020B0604020202020204" pitchFamily="34" charset="0"/>
              </a:rPr>
              <a:t>Développer </a:t>
            </a:r>
          </a:p>
        </p:txBody>
      </p:sp>
      <p:sp>
        <p:nvSpPr>
          <p:cNvPr id="19" name="Forme libre 7">
            <a:extLst>
              <a:ext uri="{FF2B5EF4-FFF2-40B4-BE49-F238E27FC236}">
                <a16:creationId xmlns:a16="http://schemas.microsoft.com/office/drawing/2014/main" id="{846AE4CF-6012-4999-AFEC-0602FA19229B}"/>
              </a:ext>
            </a:extLst>
          </p:cNvPr>
          <p:cNvSpPr/>
          <p:nvPr userDrawn="1"/>
        </p:nvSpPr>
        <p:spPr>
          <a:xfrm>
            <a:off x="5242658" y="1893009"/>
            <a:ext cx="3362119" cy="1904610"/>
          </a:xfrm>
          <a:custGeom>
            <a:avLst/>
            <a:gdLst>
              <a:gd name="connsiteX0" fmla="*/ 0 w 3362119"/>
              <a:gd name="connsiteY0" fmla="*/ 84053 h 840529"/>
              <a:gd name="connsiteX1" fmla="*/ 84053 w 3362119"/>
              <a:gd name="connsiteY1" fmla="*/ 0 h 840529"/>
              <a:gd name="connsiteX2" fmla="*/ 3278066 w 3362119"/>
              <a:gd name="connsiteY2" fmla="*/ 0 h 840529"/>
              <a:gd name="connsiteX3" fmla="*/ 3362119 w 3362119"/>
              <a:gd name="connsiteY3" fmla="*/ 84053 h 840529"/>
              <a:gd name="connsiteX4" fmla="*/ 3362119 w 3362119"/>
              <a:gd name="connsiteY4" fmla="*/ 756476 h 840529"/>
              <a:gd name="connsiteX5" fmla="*/ 3278066 w 3362119"/>
              <a:gd name="connsiteY5" fmla="*/ 840529 h 840529"/>
              <a:gd name="connsiteX6" fmla="*/ 84053 w 3362119"/>
              <a:gd name="connsiteY6" fmla="*/ 840529 h 840529"/>
              <a:gd name="connsiteX7" fmla="*/ 0 w 3362119"/>
              <a:gd name="connsiteY7" fmla="*/ 756476 h 840529"/>
              <a:gd name="connsiteX8" fmla="*/ 0 w 3362119"/>
              <a:gd name="connsiteY8" fmla="*/ 84053 h 8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119" h="840529">
                <a:moveTo>
                  <a:pt x="0" y="84053"/>
                </a:moveTo>
                <a:cubicBezTo>
                  <a:pt x="0" y="37632"/>
                  <a:pt x="37632" y="0"/>
                  <a:pt x="84053" y="0"/>
                </a:cubicBezTo>
                <a:lnTo>
                  <a:pt x="3278066" y="0"/>
                </a:lnTo>
                <a:cubicBezTo>
                  <a:pt x="3324487" y="0"/>
                  <a:pt x="3362119" y="37632"/>
                  <a:pt x="3362119" y="84053"/>
                </a:cubicBezTo>
                <a:lnTo>
                  <a:pt x="3362119" y="756476"/>
                </a:lnTo>
                <a:cubicBezTo>
                  <a:pt x="3362119" y="802897"/>
                  <a:pt x="3324487" y="840529"/>
                  <a:pt x="3278066" y="840529"/>
                </a:cubicBezTo>
                <a:lnTo>
                  <a:pt x="84053" y="840529"/>
                </a:lnTo>
                <a:cubicBezTo>
                  <a:pt x="37632" y="840529"/>
                  <a:pt x="0" y="802897"/>
                  <a:pt x="0" y="756476"/>
                </a:cubicBezTo>
                <a:lnTo>
                  <a:pt x="0" y="84053"/>
                </a:lnTo>
                <a:close/>
              </a:path>
            </a:pathLst>
          </a:custGeom>
          <a:solidFill>
            <a:srgbClr val="143C68"/>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258" tIns="65258" rIns="65258" bIns="65258" numCol="1" spcCol="1270" anchor="ctr" anchorCtr="0">
            <a:noAutofit/>
          </a:bodyPr>
          <a:lstStyle/>
          <a:p>
            <a:pPr lvl="0" algn="ctr" defTabSz="1422400">
              <a:lnSpc>
                <a:spcPct val="90000"/>
              </a:lnSpc>
              <a:spcBef>
                <a:spcPct val="0"/>
              </a:spcBef>
              <a:spcAft>
                <a:spcPct val="35000"/>
              </a:spcAft>
            </a:pPr>
            <a:r>
              <a:rPr lang="fr-FR" sz="2400" kern="1200" dirty="0">
                <a:latin typeface="Arial" panose="020B0604020202020204" pitchFamily="34" charset="0"/>
                <a:cs typeface="Arial" panose="020B0604020202020204" pitchFamily="34" charset="0"/>
              </a:rPr>
              <a:t>Développer </a:t>
            </a:r>
          </a:p>
        </p:txBody>
      </p:sp>
      <p:sp>
        <p:nvSpPr>
          <p:cNvPr id="20" name="Forme libre 7">
            <a:extLst>
              <a:ext uri="{FF2B5EF4-FFF2-40B4-BE49-F238E27FC236}">
                <a16:creationId xmlns:a16="http://schemas.microsoft.com/office/drawing/2014/main" id="{15D403B2-6C0D-4111-8762-B37AC9B4811B}"/>
              </a:ext>
            </a:extLst>
          </p:cNvPr>
          <p:cNvSpPr/>
          <p:nvPr userDrawn="1"/>
        </p:nvSpPr>
        <p:spPr>
          <a:xfrm>
            <a:off x="722261" y="4044046"/>
            <a:ext cx="3362119" cy="1904610"/>
          </a:xfrm>
          <a:custGeom>
            <a:avLst/>
            <a:gdLst>
              <a:gd name="connsiteX0" fmla="*/ 0 w 3362119"/>
              <a:gd name="connsiteY0" fmla="*/ 84053 h 840529"/>
              <a:gd name="connsiteX1" fmla="*/ 84053 w 3362119"/>
              <a:gd name="connsiteY1" fmla="*/ 0 h 840529"/>
              <a:gd name="connsiteX2" fmla="*/ 3278066 w 3362119"/>
              <a:gd name="connsiteY2" fmla="*/ 0 h 840529"/>
              <a:gd name="connsiteX3" fmla="*/ 3362119 w 3362119"/>
              <a:gd name="connsiteY3" fmla="*/ 84053 h 840529"/>
              <a:gd name="connsiteX4" fmla="*/ 3362119 w 3362119"/>
              <a:gd name="connsiteY4" fmla="*/ 756476 h 840529"/>
              <a:gd name="connsiteX5" fmla="*/ 3278066 w 3362119"/>
              <a:gd name="connsiteY5" fmla="*/ 840529 h 840529"/>
              <a:gd name="connsiteX6" fmla="*/ 84053 w 3362119"/>
              <a:gd name="connsiteY6" fmla="*/ 840529 h 840529"/>
              <a:gd name="connsiteX7" fmla="*/ 0 w 3362119"/>
              <a:gd name="connsiteY7" fmla="*/ 756476 h 840529"/>
              <a:gd name="connsiteX8" fmla="*/ 0 w 3362119"/>
              <a:gd name="connsiteY8" fmla="*/ 84053 h 8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119" h="840529">
                <a:moveTo>
                  <a:pt x="0" y="84053"/>
                </a:moveTo>
                <a:cubicBezTo>
                  <a:pt x="0" y="37632"/>
                  <a:pt x="37632" y="0"/>
                  <a:pt x="84053" y="0"/>
                </a:cubicBezTo>
                <a:lnTo>
                  <a:pt x="3278066" y="0"/>
                </a:lnTo>
                <a:cubicBezTo>
                  <a:pt x="3324487" y="0"/>
                  <a:pt x="3362119" y="37632"/>
                  <a:pt x="3362119" y="84053"/>
                </a:cubicBezTo>
                <a:lnTo>
                  <a:pt x="3362119" y="756476"/>
                </a:lnTo>
                <a:cubicBezTo>
                  <a:pt x="3362119" y="802897"/>
                  <a:pt x="3324487" y="840529"/>
                  <a:pt x="3278066" y="840529"/>
                </a:cubicBezTo>
                <a:lnTo>
                  <a:pt x="84053" y="840529"/>
                </a:lnTo>
                <a:cubicBezTo>
                  <a:pt x="37632" y="840529"/>
                  <a:pt x="0" y="802897"/>
                  <a:pt x="0" y="756476"/>
                </a:cubicBezTo>
                <a:lnTo>
                  <a:pt x="0" y="84053"/>
                </a:lnTo>
                <a:close/>
              </a:path>
            </a:pathLst>
          </a:custGeom>
          <a:solidFill>
            <a:srgbClr val="143C68"/>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258" tIns="65258" rIns="65258" bIns="65258" numCol="1" spcCol="1270" anchor="ctr" anchorCtr="0">
            <a:noAutofit/>
          </a:bodyPr>
          <a:lstStyle/>
          <a:p>
            <a:pPr lvl="0" algn="ctr" defTabSz="1422400">
              <a:lnSpc>
                <a:spcPct val="90000"/>
              </a:lnSpc>
              <a:spcBef>
                <a:spcPct val="0"/>
              </a:spcBef>
              <a:spcAft>
                <a:spcPct val="35000"/>
              </a:spcAft>
            </a:pPr>
            <a:r>
              <a:rPr lang="fr-FR" sz="2400" kern="1200" dirty="0">
                <a:latin typeface="Arial" panose="020B0604020202020204" pitchFamily="34" charset="0"/>
                <a:cs typeface="Arial" panose="020B0604020202020204" pitchFamily="34" charset="0"/>
              </a:rPr>
              <a:t>Développer </a:t>
            </a:r>
          </a:p>
        </p:txBody>
      </p:sp>
      <p:sp>
        <p:nvSpPr>
          <p:cNvPr id="10"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428036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rasmu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D133-7EAC-4712-97C7-D2FBF1B6D46D}"/>
              </a:ext>
            </a:extLst>
          </p:cNvPr>
          <p:cNvSpPr>
            <a:spLocks noGrp="1"/>
          </p:cNvSpPr>
          <p:nvPr>
            <p:ph type="title"/>
          </p:nvPr>
        </p:nvSpPr>
        <p:spPr>
          <a:xfrm>
            <a:off x="722261" y="321020"/>
            <a:ext cx="10673325" cy="1325563"/>
          </a:xfrm>
          <a:prstGeom prst="rect">
            <a:avLst/>
          </a:prstGeom>
        </p:spPr>
        <p:txBody>
          <a:bodyPr/>
          <a:lstStyle/>
          <a:p>
            <a:r>
              <a:rPr lang="en-US" dirty="0"/>
              <a:t>Click to edit Master title style</a:t>
            </a:r>
            <a:endParaRPr lang="fr-FR" dirty="0"/>
          </a:p>
        </p:txBody>
      </p:sp>
      <p:graphicFrame>
        <p:nvGraphicFramePr>
          <p:cNvPr id="6" name="Diagramme 11">
            <a:extLst>
              <a:ext uri="{FF2B5EF4-FFF2-40B4-BE49-F238E27FC236}">
                <a16:creationId xmlns:a16="http://schemas.microsoft.com/office/drawing/2014/main" id="{722E4A59-25DC-409A-BFF6-E2AAC1BF489E}"/>
              </a:ext>
            </a:extLst>
          </p:cNvPr>
          <p:cNvGraphicFramePr/>
          <p:nvPr userDrawn="1">
            <p:extLst>
              <p:ext uri="{D42A27DB-BD31-4B8C-83A1-F6EECF244321}">
                <p14:modId xmlns:p14="http://schemas.microsoft.com/office/powerpoint/2010/main" val="336935229"/>
              </p:ext>
            </p:extLst>
          </p:nvPr>
        </p:nvGraphicFramePr>
        <p:xfrm>
          <a:off x="1890692" y="1712951"/>
          <a:ext cx="8410615" cy="4112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10.07.20</a:t>
            </a:r>
          </a:p>
        </p:txBody>
      </p:sp>
    </p:spTree>
    <p:extLst>
      <p:ext uri="{BB962C8B-B14F-4D97-AF65-F5344CB8AC3E}">
        <p14:creationId xmlns:p14="http://schemas.microsoft.com/office/powerpoint/2010/main" val="225974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rasmus 7">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9B0CAF-9139-4BDB-8FE4-E1E0DAC4CC65}"/>
              </a:ext>
            </a:extLst>
          </p:cNvPr>
          <p:cNvSpPr txBox="1">
            <a:spLocks/>
          </p:cNvSpPr>
          <p:nvPr userDrawn="1"/>
        </p:nvSpPr>
        <p:spPr>
          <a:xfrm>
            <a:off x="275303" y="1535319"/>
            <a:ext cx="6882581" cy="496530"/>
          </a:xfrm>
          <a:prstGeom prst="rect">
            <a:avLst/>
          </a:prstGeom>
          <a:solidFill>
            <a:schemeClr val="accent1">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0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r>
              <a:rPr lang="en-US" sz="2800" dirty="0"/>
              <a:t>Click to edit Master title style</a:t>
            </a:r>
            <a:endParaRPr lang="fr-FR" sz="2800" dirty="0"/>
          </a:p>
        </p:txBody>
      </p:sp>
      <p:sp>
        <p:nvSpPr>
          <p:cNvPr id="3" name="Title 2">
            <a:extLst>
              <a:ext uri="{FF2B5EF4-FFF2-40B4-BE49-F238E27FC236}">
                <a16:creationId xmlns:a16="http://schemas.microsoft.com/office/drawing/2014/main" id="{45813806-3D1C-48A4-9229-468C32A132C9}"/>
              </a:ext>
            </a:extLst>
          </p:cNvPr>
          <p:cNvSpPr>
            <a:spLocks noGrp="1"/>
          </p:cNvSpPr>
          <p:nvPr>
            <p:ph type="title"/>
          </p:nvPr>
        </p:nvSpPr>
        <p:spPr>
          <a:xfrm>
            <a:off x="275303" y="136525"/>
            <a:ext cx="11095704" cy="1325563"/>
          </a:xfrm>
          <a:prstGeom prst="rect">
            <a:avLst/>
          </a:prstGeom>
        </p:spPr>
        <p:txBody>
          <a:bodyPr/>
          <a:lstStyle/>
          <a:p>
            <a:r>
              <a:rPr lang="en-US"/>
              <a:t>Click to edit Master title style</a:t>
            </a:r>
            <a:endParaRPr lang="fr-FR"/>
          </a:p>
        </p:txBody>
      </p:sp>
      <p:sp>
        <p:nvSpPr>
          <p:cNvPr id="19" name="Media Placeholder 17">
            <a:extLst>
              <a:ext uri="{FF2B5EF4-FFF2-40B4-BE49-F238E27FC236}">
                <a16:creationId xmlns:a16="http://schemas.microsoft.com/office/drawing/2014/main" id="{BB686F1D-86D5-4D27-BE92-2DE1BE890E32}"/>
              </a:ext>
            </a:extLst>
          </p:cNvPr>
          <p:cNvSpPr>
            <a:spLocks noGrp="1"/>
          </p:cNvSpPr>
          <p:nvPr>
            <p:ph type="media" sz="quarter" idx="14"/>
          </p:nvPr>
        </p:nvSpPr>
        <p:spPr>
          <a:xfrm>
            <a:off x="6001979" y="2705148"/>
            <a:ext cx="5369028" cy="2960689"/>
          </a:xfrm>
          <a:prstGeom prst="rect">
            <a:avLst/>
          </a:prstGeom>
        </p:spPr>
        <p:txBody>
          <a:bodyPr/>
          <a:lstStyle/>
          <a:p>
            <a:endParaRPr lang="fr-FR"/>
          </a:p>
        </p:txBody>
      </p:sp>
      <p:sp>
        <p:nvSpPr>
          <p:cNvPr id="5" name="Espace réservé du pied de page 7"/>
          <p:cNvSpPr>
            <a:spLocks noGrp="1"/>
          </p:cNvSpPr>
          <p:nvPr>
            <p:ph type="ftr" sz="quarter" idx="15"/>
          </p:nvPr>
        </p:nvSpPr>
        <p:spPr>
          <a:xfrm>
            <a:off x="3732244" y="6561228"/>
            <a:ext cx="5449079" cy="236701"/>
          </a:xfrm>
          <a:prstGeom prst="rect">
            <a:avLst/>
          </a:prstGeom>
        </p:spPr>
        <p:txBody>
          <a:bodyPr/>
          <a:lstStyle>
            <a:lvl1pPr>
              <a:defRPr sz="1000">
                <a:solidFill>
                  <a:srgbClr val="FF0000"/>
                </a:solidFill>
              </a:defRPr>
            </a:lvl1pPr>
          </a:lstStyle>
          <a:p>
            <a:r>
              <a:rPr lang="fr-FR" dirty="0">
                <a:solidFill>
                  <a:prstClr val="black">
                    <a:tint val="75000"/>
                  </a:prstClr>
                </a:solidFill>
              </a:rPr>
              <a:t>ERASMUS+ 2021-2027 – 08.10.20</a:t>
            </a:r>
          </a:p>
        </p:txBody>
      </p:sp>
    </p:spTree>
    <p:extLst>
      <p:ext uri="{BB962C8B-B14F-4D97-AF65-F5344CB8AC3E}">
        <p14:creationId xmlns:p14="http://schemas.microsoft.com/office/powerpoint/2010/main" val="412761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4">
            <a:extLst>
              <a:ext uri="{FF2B5EF4-FFF2-40B4-BE49-F238E27FC236}">
                <a16:creationId xmlns:a16="http://schemas.microsoft.com/office/drawing/2014/main" id="{A9AEE6D5-3131-4A49-A354-C897F4F8A839}"/>
              </a:ext>
            </a:extLst>
          </p:cNvPr>
          <p:cNvPicPr>
            <a:picLocks noChangeAspect="1"/>
          </p:cNvPicPr>
          <p:nvPr userDrawn="1"/>
        </p:nvPicPr>
        <p:blipFill rotWithShape="1">
          <a:blip r:embed="rId23" cstate="email">
            <a:extLst>
              <a:ext uri="{28A0092B-C50C-407E-A947-70E740481C1C}">
                <a14:useLocalDpi xmlns:a14="http://schemas.microsoft.com/office/drawing/2010/main" val="0"/>
              </a:ext>
            </a:extLst>
          </a:blip>
          <a:srcRect/>
          <a:stretch/>
        </p:blipFill>
        <p:spPr>
          <a:xfrm>
            <a:off x="9295427" y="5968182"/>
            <a:ext cx="2896573" cy="910632"/>
          </a:xfrm>
          <a:prstGeom prst="rect">
            <a:avLst/>
          </a:prstGeom>
        </p:spPr>
      </p:pic>
      <p:sp>
        <p:nvSpPr>
          <p:cNvPr id="2" name="Title Placeholder 1">
            <a:extLst>
              <a:ext uri="{FF2B5EF4-FFF2-40B4-BE49-F238E27FC236}">
                <a16:creationId xmlns:a16="http://schemas.microsoft.com/office/drawing/2014/main" id="{34376DEC-A24B-4E38-BC9A-0A4939E43997}"/>
              </a:ext>
            </a:extLst>
          </p:cNvPr>
          <p:cNvSpPr>
            <a:spLocks noGrp="1"/>
          </p:cNvSpPr>
          <p:nvPr>
            <p:ph type="title"/>
          </p:nvPr>
        </p:nvSpPr>
        <p:spPr>
          <a:xfrm>
            <a:off x="764628" y="500062"/>
            <a:ext cx="10515600" cy="1325563"/>
          </a:xfrm>
          <a:prstGeom prst="rect">
            <a:avLst/>
          </a:prstGeom>
          <a:solidFill>
            <a:schemeClr val="accent1">
              <a:lumMod val="50000"/>
            </a:schemeClr>
          </a:solidFill>
        </p:spPr>
        <p:txBody>
          <a:bodyPr vert="horz" lIns="91440" tIns="45720" rIns="91440" bIns="45720" rtlCol="0" anchor="ctr">
            <a:normAutofit/>
          </a:bodyPr>
          <a:lstStyle/>
          <a:p>
            <a:endParaRPr lang="fr-FR" dirty="0"/>
          </a:p>
        </p:txBody>
      </p:sp>
      <p:pic>
        <p:nvPicPr>
          <p:cNvPr id="7" name="Image 6"/>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69502" y="6395993"/>
            <a:ext cx="1154276" cy="335309"/>
          </a:xfrm>
          <a:prstGeom prst="rect">
            <a:avLst/>
          </a:prstGeom>
        </p:spPr>
      </p:pic>
      <p:sp>
        <p:nvSpPr>
          <p:cNvPr id="6" name="Espace réservé du pied de page 3"/>
          <p:cNvSpPr>
            <a:spLocks noGrp="1"/>
          </p:cNvSpPr>
          <p:nvPr>
            <p:ph type="ftr" sz="quarter" idx="3"/>
          </p:nvPr>
        </p:nvSpPr>
        <p:spPr>
          <a:xfrm>
            <a:off x="3732244" y="6561228"/>
            <a:ext cx="5449079" cy="236701"/>
          </a:xfrm>
          <a:prstGeom prst="rect">
            <a:avLst/>
          </a:prstGeom>
        </p:spPr>
        <p:txBody>
          <a:bodyPr/>
          <a:lstStyle>
            <a:lvl1pPr algn="ctr">
              <a:defRPr sz="1200">
                <a:solidFill>
                  <a:srgbClr val="002060"/>
                </a:solidFill>
              </a:defRPr>
            </a:lvl1pPr>
          </a:lstStyle>
          <a:p>
            <a:r>
              <a:rPr lang="fr-FR" dirty="0"/>
              <a:t>ERASMUS+ 2021-2027 – 08.10.20</a:t>
            </a:r>
          </a:p>
        </p:txBody>
      </p:sp>
    </p:spTree>
    <p:extLst>
      <p:ext uri="{BB962C8B-B14F-4D97-AF65-F5344CB8AC3E}">
        <p14:creationId xmlns:p14="http://schemas.microsoft.com/office/powerpoint/2010/main" val="2057887950"/>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90" r:id="rId3"/>
    <p:sldLayoutId id="2147483662" r:id="rId4"/>
    <p:sldLayoutId id="2147483663" r:id="rId5"/>
    <p:sldLayoutId id="2147483664" r:id="rId6"/>
    <p:sldLayoutId id="2147483666" r:id="rId7"/>
    <p:sldLayoutId id="2147483665" r:id="rId8"/>
    <p:sldLayoutId id="2147483661" r:id="rId9"/>
    <p:sldLayoutId id="2147483667" r:id="rId10"/>
    <p:sldLayoutId id="2147483660" r:id="rId11"/>
    <p:sldLayoutId id="2147483650" r:id="rId12"/>
    <p:sldLayoutId id="2147483651" r:id="rId13"/>
    <p:sldLayoutId id="2147483652" r:id="rId14"/>
    <p:sldLayoutId id="2147483654" r:id="rId15"/>
    <p:sldLayoutId id="2147483655" r:id="rId16"/>
    <p:sldLayoutId id="2147483681" r:id="rId17"/>
    <p:sldLayoutId id="2147483691" r:id="rId18"/>
    <p:sldLayoutId id="2147483717" r:id="rId19"/>
    <p:sldLayoutId id="2147483719" r:id="rId20"/>
    <p:sldLayoutId id="2147483720" r:id="rId21"/>
  </p:sldLayoutIdLst>
  <p:hf hdr="0"/>
  <p:txStyles>
    <p:title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1EAC3-EEFA-4862-8C6A-4429B4CE77A6}" type="datetimeFigureOut">
              <a:rPr lang="fr-FR" smtClean="0"/>
              <a:t>26/03/2021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A7B7A-6B4D-402A-A0A2-4F6383E7A1E1}" type="slidenum">
              <a:rPr lang="fr-FR" smtClean="0"/>
              <a:t>‹N°›</a:t>
            </a:fld>
            <a:endParaRPr lang="fr-FR"/>
          </a:p>
        </p:txBody>
      </p:sp>
    </p:spTree>
    <p:extLst>
      <p:ext uri="{BB962C8B-B14F-4D97-AF65-F5344CB8AC3E}">
        <p14:creationId xmlns:p14="http://schemas.microsoft.com/office/powerpoint/2010/main" val="26818138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8500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eacea.ec.europa.eu/erasmus-plus/emjmd-catalogue_fr"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ec.europa.eu/programmes/erasmus-plus/projects_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eqar.eu/kb/joint-programmes/"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hyperlink" Target="https://ec.europa.eu/info/funding-tenders/opportunities/portal/screen/ho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hyperlink" Target="https://ec.europa.eu/info/funding-tenders/opportunities/portal/screen/hom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programmes/erasmus-plus/projects/" TargetMode="External"/><Relationship Id="rId7"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hyperlink" Target="https://www.eqar.eu/kb/joint-programmes/" TargetMode="External"/><Relationship Id="rId5" Type="http://schemas.openxmlformats.org/officeDocument/2006/relationships/hyperlink" Target="https://eacea.ec.europa.eu/sites/resources/implementing-joint-degrees-in-erasmus-mundus-action-erasmus-programme_en" TargetMode="External"/><Relationship Id="rId4" Type="http://schemas.openxmlformats.org/officeDocument/2006/relationships/hyperlink" Target="https://eacea.ec.europa.eu/erasmus-plus/emjmd-catalogue_f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gence.erasmusplus.fr/publications/diffusion-et-impact-dans-les-projets-de-partenariat-de-lenseignement-superieur-erasmus/"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hyperlink" Target="https://eacea.ec.europa.eu/sites/eacea-site/files/sustainabilitysurvey2017.pdf" TargetMode="External"/><Relationship Id="rId4" Type="http://schemas.openxmlformats.org/officeDocument/2006/relationships/hyperlink" Target="https://eacea.ec.europa.eu/sites/eacea-site/files/2._policy_paper_on_joint_degree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programmes/erasmus-plus/projects/" TargetMode="External"/><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hyperlink" Target="https://agence.erasmusplus.fr/publications/erasmus-un-programme-ouvert-international-recueil-de-donnees-202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eqar.eu/kb/joint-programmes/" TargetMode="External"/><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34774" y="5068110"/>
            <a:ext cx="7957226" cy="1415772"/>
          </a:xfrm>
          <a:prstGeom prst="rect">
            <a:avLst/>
          </a:prstGeom>
          <a:solidFill>
            <a:srgbClr val="FEC708"/>
          </a:solidFill>
        </p:spPr>
        <p:txBody>
          <a:bodyPr wrap="square" rtlCol="0">
            <a:spAutoFit/>
          </a:bodyPr>
          <a:lstStyle/>
          <a:p>
            <a:pPr algn="ctr"/>
            <a:r>
              <a:rPr lang="fr-FR" sz="2400" b="1" dirty="0">
                <a:solidFill>
                  <a:srgbClr val="2B3C6A"/>
                </a:solidFill>
              </a:rPr>
              <a:t>Présentation &amp; Session Questions/Réponses</a:t>
            </a:r>
          </a:p>
          <a:p>
            <a:pPr algn="ctr"/>
            <a:r>
              <a:rPr lang="fr-FR" sz="2400" b="1" dirty="0">
                <a:solidFill>
                  <a:srgbClr val="2B3C6A"/>
                </a:solidFill>
              </a:rPr>
              <a:t>Action Erasmus Mundus - Appel à proposition 2021</a:t>
            </a:r>
          </a:p>
          <a:p>
            <a:pPr algn="ctr"/>
            <a:endParaRPr lang="fr-FR" b="1" dirty="0">
              <a:solidFill>
                <a:srgbClr val="2B3C6A"/>
              </a:solidFill>
            </a:endParaRPr>
          </a:p>
          <a:p>
            <a:pPr algn="ctr"/>
            <a:r>
              <a:rPr lang="fr-FR" b="1" dirty="0">
                <a:solidFill>
                  <a:srgbClr val="2B3C6A"/>
                </a:solidFill>
              </a:rPr>
              <a:t>Publié le 24 mars 2021</a:t>
            </a:r>
          </a:p>
        </p:txBody>
      </p:sp>
    </p:spTree>
    <p:extLst>
      <p:ext uri="{BB962C8B-B14F-4D97-AF65-F5344CB8AC3E}">
        <p14:creationId xmlns:p14="http://schemas.microsoft.com/office/powerpoint/2010/main" val="157850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268931"/>
            <a:ext cx="10515600" cy="782638"/>
          </a:xfrm>
        </p:spPr>
        <p:txBody>
          <a:bodyPr anchor="ctr"/>
          <a:lstStyle/>
          <a:p>
            <a:pPr algn="ctr"/>
            <a:r>
              <a:rPr lang="fr-BE" b="1" dirty="0">
                <a:solidFill>
                  <a:schemeClr val="bg1"/>
                </a:solidFill>
              </a:rPr>
              <a:t>Erasmus Mundus 2021-2027</a:t>
            </a:r>
          </a:p>
        </p:txBody>
      </p:sp>
      <p:graphicFrame>
        <p:nvGraphicFramePr>
          <p:cNvPr id="6" name="Diagram 5"/>
          <p:cNvGraphicFramePr/>
          <p:nvPr>
            <p:extLst>
              <p:ext uri="{D42A27DB-BD31-4B8C-83A1-F6EECF244321}">
                <p14:modId xmlns:p14="http://schemas.microsoft.com/office/powerpoint/2010/main" val="3044361955"/>
              </p:ext>
            </p:extLst>
          </p:nvPr>
        </p:nvGraphicFramePr>
        <p:xfrm>
          <a:off x="2508736" y="1946402"/>
          <a:ext cx="6601397" cy="440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607242" y="4356899"/>
            <a:ext cx="1404166" cy="461665"/>
          </a:xfrm>
          <a:prstGeom prst="rect">
            <a:avLst/>
          </a:prstGeom>
          <a:noFill/>
        </p:spPr>
        <p:txBody>
          <a:bodyPr wrap="square" rtlCol="0">
            <a:spAutoFit/>
          </a:bodyPr>
          <a:lstStyle/>
          <a:p>
            <a:pPr lvl="0" algn="ctr"/>
            <a:r>
              <a:rPr lang="en-GB" sz="2400" b="1" dirty="0">
                <a:solidFill>
                  <a:schemeClr val="tx1"/>
                </a:solidFill>
                <a:latin typeface="Arial" panose="020B0604020202020204" pitchFamily="34" charset="0"/>
                <a:cs typeface="Arial" panose="020B0604020202020204" pitchFamily="34" charset="0"/>
              </a:rPr>
              <a:t>EMDM</a:t>
            </a:r>
            <a:endParaRPr lang="en-GB" sz="2400" b="1" dirty="0"/>
          </a:p>
        </p:txBody>
      </p:sp>
      <p:sp>
        <p:nvSpPr>
          <p:cNvPr id="13" name="TextBox 12"/>
          <p:cNvSpPr txBox="1"/>
          <p:nvPr/>
        </p:nvSpPr>
        <p:spPr>
          <a:xfrm>
            <a:off x="3611191" y="4411252"/>
            <a:ext cx="1404166" cy="461665"/>
          </a:xfrm>
          <a:prstGeom prst="rect">
            <a:avLst/>
          </a:prstGeom>
          <a:noFill/>
        </p:spPr>
        <p:txBody>
          <a:bodyPr wrap="square" rtlCol="0">
            <a:spAutoFit/>
          </a:bodyPr>
          <a:lstStyle/>
          <a:p>
            <a:pPr lvl="0" algn="ctr"/>
            <a:r>
              <a:rPr lang="en-GB" sz="2400" b="1" dirty="0">
                <a:solidFill>
                  <a:schemeClr val="tx1"/>
                </a:solidFill>
                <a:latin typeface="Arial" panose="020B0604020202020204" pitchFamily="34" charset="0"/>
                <a:cs typeface="Arial" panose="020B0604020202020204" pitchFamily="34" charset="0"/>
              </a:rPr>
              <a:t>EMJM</a:t>
            </a:r>
            <a:endParaRPr lang="en-GB" sz="2400" b="1" dirty="0"/>
          </a:p>
        </p:txBody>
      </p:sp>
      <p:sp>
        <p:nvSpPr>
          <p:cNvPr id="14" name="TextBox 13"/>
          <p:cNvSpPr txBox="1"/>
          <p:nvPr/>
        </p:nvSpPr>
        <p:spPr>
          <a:xfrm>
            <a:off x="5092676" y="2021420"/>
            <a:ext cx="1530516" cy="1200329"/>
          </a:xfrm>
          <a:prstGeom prst="rect">
            <a:avLst/>
          </a:prstGeom>
          <a:noFill/>
        </p:spPr>
        <p:txBody>
          <a:bodyPr wrap="square" rtlCol="0">
            <a:spAutoFit/>
          </a:bodyPr>
          <a:lstStyle/>
          <a:p>
            <a:pPr lvl="0" algn="ctr"/>
            <a:r>
              <a:rPr lang="en-GB" sz="2400" b="1" dirty="0">
                <a:solidFill>
                  <a:schemeClr val="tx1"/>
                </a:solidFill>
                <a:latin typeface="Arial" panose="020B0604020202020204" pitchFamily="34" charset="0"/>
                <a:cs typeface="Arial" panose="020B0604020202020204" pitchFamily="34" charset="0"/>
              </a:rPr>
              <a:t>Action</a:t>
            </a:r>
          </a:p>
          <a:p>
            <a:pPr lvl="0" algn="ctr"/>
            <a:r>
              <a:rPr lang="en-GB" sz="2400" b="1" dirty="0">
                <a:solidFill>
                  <a:schemeClr val="tx1"/>
                </a:solidFill>
                <a:latin typeface="Arial" panose="020B0604020202020204" pitchFamily="34" charset="0"/>
                <a:cs typeface="Arial" panose="020B0604020202020204" pitchFamily="34" charset="0"/>
              </a:rPr>
              <a:t>Erasmus Mundus</a:t>
            </a:r>
            <a:endParaRPr lang="en-GB" sz="2400" b="1" dirty="0"/>
          </a:p>
        </p:txBody>
      </p:sp>
      <p:sp>
        <p:nvSpPr>
          <p:cNvPr id="15" name="TextBox 14"/>
          <p:cNvSpPr txBox="1"/>
          <p:nvPr/>
        </p:nvSpPr>
        <p:spPr>
          <a:xfrm>
            <a:off x="3413372" y="5011416"/>
            <a:ext cx="2200033" cy="646331"/>
          </a:xfrm>
          <a:prstGeom prst="rect">
            <a:avLst/>
          </a:prstGeom>
          <a:noFill/>
        </p:spPr>
        <p:txBody>
          <a:bodyPr wrap="square" rtlCol="0">
            <a:spAutoFit/>
          </a:bodyPr>
          <a:lstStyle/>
          <a:p>
            <a:pPr lvl="0" algn="ctr"/>
            <a:r>
              <a:rPr lang="en-GB" dirty="0">
                <a:solidFill>
                  <a:schemeClr val="tx1"/>
                </a:solidFill>
                <a:latin typeface="Arial" panose="020B0604020202020204" pitchFamily="34" charset="0"/>
                <a:cs typeface="Arial" panose="020B0604020202020204" pitchFamily="34" charset="0"/>
              </a:rPr>
              <a:t>Master conjoint Erasmus Mundus</a:t>
            </a:r>
            <a:endParaRPr lang="en-GB" dirty="0"/>
          </a:p>
        </p:txBody>
      </p:sp>
      <p:sp>
        <p:nvSpPr>
          <p:cNvPr id="16" name="TextBox 15"/>
          <p:cNvSpPr txBox="1"/>
          <p:nvPr/>
        </p:nvSpPr>
        <p:spPr>
          <a:xfrm>
            <a:off x="6117812" y="4872917"/>
            <a:ext cx="2200033" cy="646331"/>
          </a:xfrm>
          <a:prstGeom prst="rect">
            <a:avLst/>
          </a:prstGeom>
          <a:noFill/>
        </p:spPr>
        <p:txBody>
          <a:bodyPr wrap="square" rtlCol="0">
            <a:spAutoFit/>
          </a:bodyPr>
          <a:lstStyle/>
          <a:p>
            <a:pPr lvl="0" algn="ctr"/>
            <a:r>
              <a:rPr lang="en-GB" dirty="0">
                <a:solidFill>
                  <a:schemeClr val="tx1"/>
                </a:solidFill>
                <a:latin typeface="Arial" panose="020B0604020202020204" pitchFamily="34" charset="0"/>
                <a:cs typeface="Arial" panose="020B0604020202020204" pitchFamily="34" charset="0"/>
              </a:rPr>
              <a:t>Erasmus Mundus</a:t>
            </a:r>
          </a:p>
          <a:p>
            <a:pPr lvl="0" algn="ctr"/>
            <a:r>
              <a:rPr lang="en-GB" dirty="0">
                <a:solidFill>
                  <a:schemeClr val="tx1"/>
                </a:solidFill>
                <a:latin typeface="Arial" panose="020B0604020202020204" pitchFamily="34" charset="0"/>
                <a:cs typeface="Arial" panose="020B0604020202020204" pitchFamily="34" charset="0"/>
              </a:rPr>
              <a:t>Design Measures</a:t>
            </a:r>
            <a:endParaRPr lang="en-GB"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0770" y="3429000"/>
            <a:ext cx="1098725" cy="1098725"/>
          </a:xfrm>
          <a:prstGeom prst="rect">
            <a:avLst/>
          </a:prstGeom>
        </p:spPr>
      </p:pic>
    </p:spTree>
    <p:extLst>
      <p:ext uri="{BB962C8B-B14F-4D97-AF65-F5344CB8AC3E}">
        <p14:creationId xmlns:p14="http://schemas.microsoft.com/office/powerpoint/2010/main" val="109620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200718"/>
            <a:ext cx="10515600" cy="782638"/>
          </a:xfrm>
        </p:spPr>
        <p:txBody>
          <a:bodyPr anchor="ctr"/>
          <a:lstStyle/>
          <a:p>
            <a:pPr algn="ctr"/>
            <a:r>
              <a:rPr lang="fr-BE" b="1" dirty="0">
                <a:solidFill>
                  <a:schemeClr val="bg1"/>
                </a:solidFill>
              </a:rPr>
              <a:t>Opportunités pour les EES</a:t>
            </a:r>
          </a:p>
        </p:txBody>
      </p:sp>
      <p:sp>
        <p:nvSpPr>
          <p:cNvPr id="17" name="Trapezoid 16"/>
          <p:cNvSpPr/>
          <p:nvPr/>
        </p:nvSpPr>
        <p:spPr>
          <a:xfrm rot="5400000">
            <a:off x="-271946" y="2099732"/>
            <a:ext cx="4690534" cy="3268133"/>
          </a:xfrm>
          <a:prstGeom prst="trapezoid">
            <a:avLst/>
          </a:prstGeom>
          <a:solidFill>
            <a:srgbClr val="1EC0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p>
        </p:txBody>
      </p:sp>
      <p:sp>
        <p:nvSpPr>
          <p:cNvPr id="18" name="Trapezoid 17"/>
          <p:cNvSpPr/>
          <p:nvPr/>
        </p:nvSpPr>
        <p:spPr>
          <a:xfrm rot="5400000">
            <a:off x="2297322" y="2099735"/>
            <a:ext cx="4690534" cy="3268133"/>
          </a:xfrm>
          <a:prstGeom prst="trapezoid">
            <a:avLst/>
          </a:prstGeom>
          <a:solidFill>
            <a:srgbClr val="4BC5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19" name="Trapezoid 18"/>
          <p:cNvSpPr/>
          <p:nvPr/>
        </p:nvSpPr>
        <p:spPr>
          <a:xfrm rot="5400000">
            <a:off x="5035368" y="2099737"/>
            <a:ext cx="4690534" cy="3268133"/>
          </a:xfrm>
          <a:prstGeom prst="trapezoid">
            <a:avLst/>
          </a:prstGeom>
          <a:solidFill>
            <a:srgbClr val="0088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0" name="Trapezoid 19"/>
          <p:cNvSpPr/>
          <p:nvPr/>
        </p:nvSpPr>
        <p:spPr>
          <a:xfrm rot="5400000">
            <a:off x="7773413" y="2099735"/>
            <a:ext cx="4690534" cy="3268133"/>
          </a:xfrm>
          <a:prstGeom prst="trapezoid">
            <a:avLst/>
          </a:prstGeom>
          <a:solidFill>
            <a:srgbClr val="03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1" name="Rectangle 20"/>
          <p:cNvSpPr/>
          <p:nvPr/>
        </p:nvSpPr>
        <p:spPr>
          <a:xfrm>
            <a:off x="593867" y="2828836"/>
            <a:ext cx="2304225" cy="1938992"/>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Meilleure visibilité d’un programme international d’excellence</a:t>
            </a:r>
          </a:p>
        </p:txBody>
      </p:sp>
      <p:sp>
        <p:nvSpPr>
          <p:cNvPr id="22" name="Rectangle 21"/>
          <p:cNvSpPr/>
          <p:nvPr/>
        </p:nvSpPr>
        <p:spPr>
          <a:xfrm>
            <a:off x="3331912" y="2828836"/>
            <a:ext cx="2284067" cy="1569660"/>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Coopération internationale structurée et durable</a:t>
            </a:r>
          </a:p>
        </p:txBody>
      </p:sp>
      <p:sp>
        <p:nvSpPr>
          <p:cNvPr id="23" name="Rectangle 22"/>
          <p:cNvSpPr/>
          <p:nvPr/>
        </p:nvSpPr>
        <p:spPr>
          <a:xfrm>
            <a:off x="6069957" y="2828836"/>
            <a:ext cx="2091267" cy="1569660"/>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Financement européen attractif et simplifié</a:t>
            </a:r>
          </a:p>
        </p:txBody>
      </p:sp>
      <p:sp>
        <p:nvSpPr>
          <p:cNvPr id="24" name="Rectangle 23"/>
          <p:cNvSpPr/>
          <p:nvPr/>
        </p:nvSpPr>
        <p:spPr>
          <a:xfrm>
            <a:off x="9014702" y="2828836"/>
            <a:ext cx="2284067" cy="1938992"/>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Sélection des étudiants les plus talentueux du monde</a:t>
            </a:r>
          </a:p>
        </p:txBody>
      </p:sp>
    </p:spTree>
    <p:extLst>
      <p:ext uri="{BB962C8B-B14F-4D97-AF65-F5344CB8AC3E}">
        <p14:creationId xmlns:p14="http://schemas.microsoft.com/office/powerpoint/2010/main" val="136570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236562"/>
            <a:ext cx="10515600" cy="782638"/>
          </a:xfrm>
        </p:spPr>
        <p:txBody>
          <a:bodyPr anchor="ctr"/>
          <a:lstStyle/>
          <a:p>
            <a:pPr algn="ctr"/>
            <a:r>
              <a:rPr lang="fr-BE" b="1" dirty="0">
                <a:solidFill>
                  <a:schemeClr val="bg1"/>
                </a:solidFill>
              </a:rPr>
              <a:t>Opportunités pour les étudiants</a:t>
            </a:r>
          </a:p>
        </p:txBody>
      </p:sp>
      <p:sp>
        <p:nvSpPr>
          <p:cNvPr id="17" name="Trapezoid 16"/>
          <p:cNvSpPr/>
          <p:nvPr/>
        </p:nvSpPr>
        <p:spPr>
          <a:xfrm rot="5400000">
            <a:off x="-262468" y="2099734"/>
            <a:ext cx="4690534" cy="3268133"/>
          </a:xfrm>
          <a:prstGeom prst="trapezoid">
            <a:avLst/>
          </a:prstGeom>
          <a:solidFill>
            <a:srgbClr val="1EC0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p>
        </p:txBody>
      </p:sp>
      <p:sp>
        <p:nvSpPr>
          <p:cNvPr id="18" name="Trapezoid 17"/>
          <p:cNvSpPr/>
          <p:nvPr/>
        </p:nvSpPr>
        <p:spPr>
          <a:xfrm rot="5400000">
            <a:off x="2297323" y="2099734"/>
            <a:ext cx="4690534" cy="3268133"/>
          </a:xfrm>
          <a:prstGeom prst="trapezoid">
            <a:avLst/>
          </a:prstGeom>
          <a:solidFill>
            <a:srgbClr val="4BC5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19" name="Trapezoid 18"/>
          <p:cNvSpPr/>
          <p:nvPr/>
        </p:nvSpPr>
        <p:spPr>
          <a:xfrm rot="5400000">
            <a:off x="5035368" y="2099737"/>
            <a:ext cx="4690534" cy="3268133"/>
          </a:xfrm>
          <a:prstGeom prst="trapezoid">
            <a:avLst/>
          </a:prstGeom>
          <a:solidFill>
            <a:srgbClr val="0088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0" name="Trapezoid 19"/>
          <p:cNvSpPr/>
          <p:nvPr/>
        </p:nvSpPr>
        <p:spPr>
          <a:xfrm rot="5400000">
            <a:off x="7773413" y="2099735"/>
            <a:ext cx="4690534" cy="3268133"/>
          </a:xfrm>
          <a:prstGeom prst="trapezoid">
            <a:avLst/>
          </a:prstGeom>
          <a:solidFill>
            <a:srgbClr val="03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1" name="Rectangle 20"/>
          <p:cNvSpPr/>
          <p:nvPr/>
        </p:nvSpPr>
        <p:spPr>
          <a:xfrm>
            <a:off x="579643" y="2948970"/>
            <a:ext cx="2267185" cy="1569660"/>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Haut niveau d’expertise avec une spécialisation</a:t>
            </a:r>
          </a:p>
        </p:txBody>
      </p:sp>
      <p:sp>
        <p:nvSpPr>
          <p:cNvPr id="22" name="Rectangle 21"/>
          <p:cNvSpPr/>
          <p:nvPr/>
        </p:nvSpPr>
        <p:spPr>
          <a:xfrm>
            <a:off x="3330422" y="2620755"/>
            <a:ext cx="2254451" cy="2677656"/>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Une expérience unique de mobilité reconnue par un diplôme commun</a:t>
            </a:r>
          </a:p>
        </p:txBody>
      </p:sp>
      <p:sp>
        <p:nvSpPr>
          <p:cNvPr id="23" name="Rectangle 22"/>
          <p:cNvSpPr/>
          <p:nvPr/>
        </p:nvSpPr>
        <p:spPr>
          <a:xfrm>
            <a:off x="6069957" y="2579638"/>
            <a:ext cx="2236402" cy="2677656"/>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Bourses européennes attractives pour les meilleurs étudiants sélectionnés</a:t>
            </a:r>
          </a:p>
        </p:txBody>
      </p:sp>
      <p:sp>
        <p:nvSpPr>
          <p:cNvPr id="24" name="Rectangle 23"/>
          <p:cNvSpPr/>
          <p:nvPr/>
        </p:nvSpPr>
        <p:spPr>
          <a:xfrm>
            <a:off x="9014702" y="2764304"/>
            <a:ext cx="2471620" cy="2308324"/>
          </a:xfrm>
          <a:prstGeom prst="rect">
            <a:avLst/>
          </a:prstGeom>
        </p:spPr>
        <p:txBody>
          <a:bodyPr wrap="square">
            <a:spAutoFit/>
          </a:bodyPr>
          <a:lstStyle/>
          <a:p>
            <a:pPr lvl="0" algn="ctr"/>
            <a:r>
              <a:rPr lang="fr-FR" sz="2400" b="1" dirty="0">
                <a:solidFill>
                  <a:schemeClr val="bg1"/>
                </a:solidFill>
                <a:latin typeface="Arial" panose="020B0604020202020204" pitchFamily="34" charset="0"/>
                <a:cs typeface="Arial" panose="020B0604020202020204" pitchFamily="34" charset="0"/>
              </a:rPr>
              <a:t>Employabilité élevée grâce à des compétences clés et « soft </a:t>
            </a:r>
            <a:r>
              <a:rPr lang="fr-FR" sz="2400" b="1" dirty="0" err="1">
                <a:solidFill>
                  <a:schemeClr val="bg1"/>
                </a:solidFill>
                <a:latin typeface="Arial" panose="020B0604020202020204" pitchFamily="34" charset="0"/>
                <a:cs typeface="Arial" panose="020B0604020202020204" pitchFamily="34" charset="0"/>
              </a:rPr>
              <a:t>skills</a:t>
            </a:r>
            <a:r>
              <a:rPr lang="fr-FR" sz="24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152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667" y="2267757"/>
            <a:ext cx="10515600" cy="1264583"/>
          </a:xfrm>
        </p:spPr>
        <p:txBody>
          <a:bodyPr anchor="ctr"/>
          <a:lstStyle/>
          <a:p>
            <a:r>
              <a:rPr lang="fr-BE" b="1" dirty="0">
                <a:solidFill>
                  <a:srgbClr val="F3C711"/>
                </a:solidFill>
              </a:rPr>
              <a:t>Appel à candidature :</a:t>
            </a:r>
            <a:br>
              <a:rPr lang="fr-BE" b="1" dirty="0">
                <a:solidFill>
                  <a:srgbClr val="F3C711"/>
                </a:solidFill>
              </a:rPr>
            </a:br>
            <a:r>
              <a:rPr lang="fr-BE" b="1" dirty="0">
                <a:solidFill>
                  <a:srgbClr val="F3C711"/>
                </a:solidFill>
              </a:rPr>
              <a:t>Erasmus Mundus Design </a:t>
            </a:r>
            <a:r>
              <a:rPr lang="fr-BE" b="1" dirty="0" err="1">
                <a:solidFill>
                  <a:srgbClr val="F3C711"/>
                </a:solidFill>
              </a:rPr>
              <a:t>Measures</a:t>
            </a:r>
            <a:r>
              <a:rPr lang="fr-BE" b="1" dirty="0">
                <a:solidFill>
                  <a:srgbClr val="F3C711"/>
                </a:solidFill>
              </a:rPr>
              <a:t> (EMDM)</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pic>
        <p:nvPicPr>
          <p:cNvPr id="6" name="Picture 3"/>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262966" y="1935531"/>
            <a:ext cx="1929034" cy="1929034"/>
          </a:xfrm>
          <a:prstGeom prst="rect">
            <a:avLst/>
          </a:prstGeom>
          <a:noFill/>
        </p:spPr>
      </p:pic>
    </p:spTree>
    <p:extLst>
      <p:ext uri="{BB962C8B-B14F-4D97-AF65-F5344CB8AC3E}">
        <p14:creationId xmlns:p14="http://schemas.microsoft.com/office/powerpoint/2010/main" val="352950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
          <p:cNvSpPr/>
          <p:nvPr/>
        </p:nvSpPr>
        <p:spPr bwMode="auto">
          <a:xfrm>
            <a:off x="954728" y="634918"/>
            <a:ext cx="10293928" cy="1332428"/>
          </a:xfrm>
          <a:prstGeom prst="roundRect">
            <a:avLst>
              <a:gd name="adj" fmla="val 48967"/>
            </a:avLst>
          </a:prstGeom>
          <a:solidFill>
            <a:schemeClr val="tx2">
              <a:lumMod val="60000"/>
              <a:lumOff val="40000"/>
              <a:alpha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r>
              <a:rPr lang="fi-FI" sz="2800" b="1" dirty="0">
                <a:solidFill>
                  <a:srgbClr val="004494"/>
                </a:solidFill>
                <a:latin typeface="Arial" panose="020B0604020202020204" pitchFamily="34" charset="0"/>
                <a:cs typeface="Arial" panose="020B0604020202020204" pitchFamily="34" charset="0"/>
                <a:sym typeface="Webdings" pitchFamily="18" charset="2"/>
              </a:rPr>
              <a:t>Intéressé pour un projet de Master Conjoint Erasmus Mundus, mais pas encore prêt ? </a:t>
            </a:r>
          </a:p>
        </p:txBody>
      </p:sp>
      <p:sp>
        <p:nvSpPr>
          <p:cNvPr id="25" name="Down Arrow 6"/>
          <p:cNvSpPr/>
          <p:nvPr/>
        </p:nvSpPr>
        <p:spPr>
          <a:xfrm>
            <a:off x="5770417" y="2172456"/>
            <a:ext cx="651163" cy="1302328"/>
          </a:xfrm>
          <a:prstGeom prst="downArrow">
            <a:avLst/>
          </a:prstGeom>
          <a:solidFill>
            <a:srgbClr val="F3C711"/>
          </a:solidFill>
          <a:ln>
            <a:solidFill>
              <a:srgbClr val="F3C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184563" y="3679895"/>
            <a:ext cx="9822873" cy="2421519"/>
          </a:xfrm>
          <a:prstGeom prst="roundRect">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i-FI" sz="2800" b="1" dirty="0">
                <a:solidFill>
                  <a:srgbClr val="F3C711"/>
                </a:solidFill>
                <a:latin typeface="Arial" panose="020B0604020202020204" pitchFamily="34" charset="0"/>
                <a:ea typeface="Verdana" panose="020B0604030504040204" pitchFamily="34" charset="0"/>
                <a:cs typeface="Arial" panose="020B0604020202020204" pitchFamily="34" charset="0"/>
                <a:sym typeface="Webdings" pitchFamily="18" charset="2"/>
              </a:rPr>
              <a:t>Commencer par un Erasmus Mundus Design Measures </a:t>
            </a:r>
          </a:p>
          <a:p>
            <a:pPr algn="ctr">
              <a:lnSpc>
                <a:spcPct val="90000"/>
              </a:lnSpc>
              <a:spcBef>
                <a:spcPct val="0"/>
              </a:spcBef>
            </a:pPr>
            <a:r>
              <a:rPr lang="fi-FI" sz="2800" b="1" dirty="0">
                <a:solidFill>
                  <a:srgbClr val="F3C711"/>
                </a:solidFill>
                <a:latin typeface="Arial" panose="020B0604020202020204" pitchFamily="34" charset="0"/>
                <a:ea typeface="Verdana" panose="020B0604030504040204" pitchFamily="34" charset="0"/>
                <a:cs typeface="Arial" panose="020B0604020202020204" pitchFamily="34" charset="0"/>
                <a:sym typeface="Webdings" pitchFamily="18" charset="2"/>
              </a:rPr>
              <a:t>et poser les bases pour un Master Conjoint Erasmus Mundus</a:t>
            </a:r>
            <a:endParaRPr lang="en-GB" sz="2800" b="1" dirty="0">
              <a:solidFill>
                <a:srgbClr val="F3C711"/>
              </a:solidFill>
              <a:latin typeface="Arial" panose="020B0604020202020204" pitchFamily="34" charset="0"/>
              <a:ea typeface="Verdana" panose="020B0604030504040204" pitchFamily="34" charset="0"/>
              <a:cs typeface="Arial" panose="020B0604020202020204" pitchFamily="34" charset="0"/>
              <a:sym typeface="Webdings" pitchFamily="18" charset="2"/>
            </a:endParaRPr>
          </a:p>
        </p:txBody>
      </p:sp>
    </p:spTree>
    <p:extLst>
      <p:ext uri="{BB962C8B-B14F-4D97-AF65-F5344CB8AC3E}">
        <p14:creationId xmlns:p14="http://schemas.microsoft.com/office/powerpoint/2010/main" val="158850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3"/>
          <p:cNvSpPr/>
          <p:nvPr/>
        </p:nvSpPr>
        <p:spPr bwMode="auto">
          <a:xfrm>
            <a:off x="1219785" y="316183"/>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BE" altLang="en-US" sz="3200" b="1" dirty="0">
                <a:solidFill>
                  <a:srgbClr val="F3C711"/>
                </a:solidFill>
                <a:latin typeface="Arial" panose="020B0604020202020204" pitchFamily="34" charset="0"/>
                <a:ea typeface="+mj-ea"/>
                <a:cs typeface="Arial" panose="020B0604020202020204" pitchFamily="34" charset="0"/>
              </a:rPr>
              <a:t>Pourquoi un AP EMDM ?</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
        <p:nvSpPr>
          <p:cNvPr id="23" name="TextBox 2"/>
          <p:cNvSpPr txBox="1"/>
          <p:nvPr/>
        </p:nvSpPr>
        <p:spPr>
          <a:xfrm>
            <a:off x="621756" y="1506726"/>
            <a:ext cx="10948481" cy="4401205"/>
          </a:xfrm>
          <a:prstGeom prst="rect">
            <a:avLst/>
          </a:prstGeom>
          <a:noFill/>
        </p:spPr>
        <p:txBody>
          <a:bodyPr wrap="square" rtlCol="0">
            <a:spAutoFit/>
          </a:bodyPr>
          <a:lstStyle/>
          <a:p>
            <a:pPr marL="457200" indent="-457200" algn="just">
              <a:buClr>
                <a:srgbClr val="C00000"/>
              </a:buClr>
              <a:buFont typeface="Wingdings" panose="05000000000000000000" pitchFamily="2" charset="2"/>
              <a:buChar char="Ø"/>
            </a:pPr>
            <a:r>
              <a:rPr lang="fr-FR" sz="2800" dirty="0">
                <a:solidFill>
                  <a:schemeClr val="tx2"/>
                </a:solidFill>
                <a:latin typeface="Arial" panose="020B0604020202020204" pitchFamily="34" charset="0"/>
                <a:ea typeface="Arial Unicode MS"/>
                <a:cs typeface="Arial" panose="020B0604020202020204" pitchFamily="34" charset="0"/>
              </a:rPr>
              <a:t>Outil permettant de </a:t>
            </a:r>
            <a:r>
              <a:rPr lang="fr-FR" sz="2800" b="1" u="sng" dirty="0">
                <a:solidFill>
                  <a:schemeClr val="tx2"/>
                </a:solidFill>
                <a:latin typeface="Arial" panose="020B0604020202020204" pitchFamily="34" charset="0"/>
                <a:ea typeface="Arial Unicode MS"/>
                <a:cs typeface="Arial" panose="020B0604020202020204" pitchFamily="34" charset="0"/>
              </a:rPr>
              <a:t>développer de nouveaux masters conjoints </a:t>
            </a:r>
            <a:r>
              <a:rPr lang="fr-FR" sz="2800" dirty="0">
                <a:solidFill>
                  <a:schemeClr val="tx2"/>
                </a:solidFill>
                <a:latin typeface="Arial" panose="020B0604020202020204" pitchFamily="34" charset="0"/>
                <a:ea typeface="Arial Unicode MS"/>
                <a:cs typeface="Arial" panose="020B0604020202020204" pitchFamily="34" charset="0"/>
              </a:rPr>
              <a:t>Erasmus Mundus</a:t>
            </a:r>
          </a:p>
          <a:p>
            <a:pPr algn="just">
              <a:buClr>
                <a:srgbClr val="C00000"/>
              </a:buClr>
            </a:pPr>
            <a:endParaRPr lang="fr-FR" sz="2800" dirty="0">
              <a:solidFill>
                <a:schemeClr val="tx2"/>
              </a:solidFill>
              <a:latin typeface="Arial" panose="020B0604020202020204" pitchFamily="34" charset="0"/>
              <a:ea typeface="Arial Unicode MS"/>
              <a:cs typeface="Arial" panose="020B0604020202020204" pitchFamily="34" charset="0"/>
            </a:endParaRPr>
          </a:p>
          <a:p>
            <a:pPr marL="457200" indent="-457200" algn="just">
              <a:buClr>
                <a:srgbClr val="C00000"/>
              </a:buClr>
              <a:buFont typeface="Wingdings" panose="05000000000000000000" pitchFamily="2" charset="2"/>
              <a:buChar char="Ø"/>
            </a:pPr>
            <a:r>
              <a:rPr lang="fr-FR" sz="2800" b="1" u="sng" dirty="0">
                <a:solidFill>
                  <a:schemeClr val="tx2"/>
                </a:solidFill>
                <a:latin typeface="Arial" panose="020B0604020202020204" pitchFamily="34" charset="0"/>
                <a:ea typeface="Arial Unicode MS"/>
                <a:cs typeface="Arial" panose="020B0604020202020204" pitchFamily="34" charset="0"/>
              </a:rPr>
              <a:t>Diversifier l’offre </a:t>
            </a:r>
            <a:r>
              <a:rPr lang="fr-FR" sz="2800" dirty="0">
                <a:solidFill>
                  <a:schemeClr val="tx2"/>
                </a:solidFill>
                <a:latin typeface="Arial" panose="020B0604020202020204" pitchFamily="34" charset="0"/>
                <a:ea typeface="Arial Unicode MS"/>
                <a:cs typeface="Arial" panose="020B0604020202020204" pitchFamily="34" charset="0"/>
              </a:rPr>
              <a:t>des masters conjoints et encourager de nouvelles coopérations impliquant des </a:t>
            </a:r>
            <a:r>
              <a:rPr lang="fr-FR" sz="2800" b="1" u="sng" dirty="0">
                <a:solidFill>
                  <a:schemeClr val="tx2"/>
                </a:solidFill>
                <a:latin typeface="Arial" panose="020B0604020202020204" pitchFamily="34" charset="0"/>
                <a:ea typeface="Arial Unicode MS"/>
                <a:cs typeface="Arial" panose="020B0604020202020204" pitchFamily="34" charset="0"/>
              </a:rPr>
              <a:t>pays programme ou universités sous-représentés </a:t>
            </a:r>
            <a:r>
              <a:rPr lang="fr-FR" sz="2800" dirty="0">
                <a:solidFill>
                  <a:schemeClr val="tx2"/>
                </a:solidFill>
                <a:latin typeface="Arial" panose="020B0604020202020204" pitchFamily="34" charset="0"/>
                <a:ea typeface="Arial Unicode MS"/>
                <a:cs typeface="Arial" panose="020B0604020202020204" pitchFamily="34" charset="0"/>
              </a:rPr>
              <a:t>et/ou de </a:t>
            </a:r>
            <a:r>
              <a:rPr lang="fr-FR" sz="2800" b="1" u="sng" dirty="0">
                <a:solidFill>
                  <a:schemeClr val="tx2"/>
                </a:solidFill>
                <a:latin typeface="Arial" panose="020B0604020202020204" pitchFamily="34" charset="0"/>
                <a:ea typeface="Arial Unicode MS"/>
                <a:cs typeface="Arial" panose="020B0604020202020204" pitchFamily="34" charset="0"/>
              </a:rPr>
              <a:t>nouvelles thématiques  </a:t>
            </a:r>
          </a:p>
          <a:p>
            <a:pPr marL="457200" indent="-457200" algn="just">
              <a:buClr>
                <a:srgbClr val="BB136F"/>
              </a:buClr>
              <a:buFont typeface="Wingdings" panose="05000000000000000000" pitchFamily="2" charset="2"/>
              <a:buChar char="Ø"/>
            </a:pPr>
            <a:endParaRPr lang="fr-FR" sz="2800" b="1" i="1" u="sng" dirty="0">
              <a:solidFill>
                <a:schemeClr val="tx2"/>
              </a:solidFill>
              <a:latin typeface="Arial" panose="020B0604020202020204" pitchFamily="34" charset="0"/>
              <a:cs typeface="Arial" panose="020B0604020202020204" pitchFamily="34" charset="0"/>
              <a:hlinkClick r:id="rId3"/>
            </a:endParaRPr>
          </a:p>
          <a:p>
            <a:pPr algn="ctr">
              <a:buClr>
                <a:srgbClr val="BB136F"/>
              </a:buClr>
            </a:pPr>
            <a:r>
              <a:rPr lang="fr-FR" sz="2800" b="1" u="sng" dirty="0">
                <a:solidFill>
                  <a:srgbClr val="0356B1"/>
                </a:solidFill>
                <a:latin typeface="Arial" panose="020B0604020202020204" pitchFamily="34" charset="0"/>
                <a:cs typeface="Arial" panose="020B0604020202020204" pitchFamily="34" charset="0"/>
                <a:hlinkClick r:id="rId3"/>
              </a:rPr>
              <a:t>https://eacea.ec.europa.eu/erasmus-plus/emjmd-catalogue_fr</a:t>
            </a:r>
            <a:endParaRPr lang="fr-FR" sz="2800" b="1" u="sng" dirty="0">
              <a:solidFill>
                <a:srgbClr val="0356B1"/>
              </a:solidFill>
              <a:latin typeface="Arial" panose="020B0604020202020204" pitchFamily="34" charset="0"/>
              <a:cs typeface="Arial" panose="020B0604020202020204" pitchFamily="34" charset="0"/>
            </a:endParaRPr>
          </a:p>
          <a:p>
            <a:pPr algn="ctr">
              <a:buClr>
                <a:srgbClr val="BB136F"/>
              </a:buClr>
            </a:pPr>
            <a:endParaRPr lang="fr-FR" sz="2800" b="1" i="1" u="sng" dirty="0">
              <a:solidFill>
                <a:srgbClr val="0356B1"/>
              </a:solidFill>
              <a:latin typeface="Arial" panose="020B0604020202020204" pitchFamily="34" charset="0"/>
              <a:cs typeface="Arial" panose="020B0604020202020204" pitchFamily="34" charset="0"/>
            </a:endParaRPr>
          </a:p>
          <a:p>
            <a:pPr algn="ctr">
              <a:buClr>
                <a:srgbClr val="BB136F"/>
              </a:buClr>
            </a:pPr>
            <a:r>
              <a:rPr lang="en-US" sz="2800" b="1" u="sng" dirty="0">
                <a:latin typeface="Arial" panose="020B0604020202020204" pitchFamily="34" charset="0"/>
                <a:cs typeface="Arial" panose="020B0604020202020204" pitchFamily="34" charset="0"/>
                <a:hlinkClick r:id="rId4"/>
              </a:rPr>
              <a:t>https://ec.europa.eu/programmes/erasmus-plus/projects_en</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055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034958" y="1815029"/>
            <a:ext cx="10122075" cy="415246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buClr>
                <a:srgbClr val="C00000"/>
              </a:buClr>
              <a:buFont typeface="Wingdings" panose="05000000000000000000" pitchFamily="2" charset="2"/>
              <a:buChar char="ü"/>
            </a:pPr>
            <a:r>
              <a:rPr lang="fr-FR" dirty="0">
                <a:solidFill>
                  <a:schemeClr val="tx2"/>
                </a:solidFill>
                <a:ea typeface="Arial Unicode MS"/>
                <a:cs typeface="Arial"/>
              </a:rPr>
              <a:t> </a:t>
            </a:r>
            <a:r>
              <a:rPr lang="fr-FR" b="1" dirty="0">
                <a:solidFill>
                  <a:schemeClr val="tx2"/>
                </a:solidFill>
                <a:ea typeface="Arial Unicode MS"/>
                <a:cs typeface="Arial"/>
              </a:rPr>
              <a:t>Financement sur une courte durée</a:t>
            </a:r>
            <a:r>
              <a:rPr lang="fr-FR" dirty="0">
                <a:solidFill>
                  <a:schemeClr val="tx2"/>
                </a:solidFill>
                <a:ea typeface="Arial Unicode MS"/>
                <a:cs typeface="Arial"/>
              </a:rPr>
              <a:t> permettant au candidat de monter le projet d’un nouveau master conjoint</a:t>
            </a:r>
          </a:p>
          <a:p>
            <a:pPr algn="just">
              <a:spcBef>
                <a:spcPts val="600"/>
              </a:spcBef>
              <a:buClr>
                <a:srgbClr val="C00000"/>
              </a:buClr>
              <a:buFont typeface="Wingdings" panose="05000000000000000000" pitchFamily="2" charset="2"/>
              <a:buChar char="ü"/>
            </a:pPr>
            <a:endParaRPr lang="fr-FR" dirty="0">
              <a:solidFill>
                <a:schemeClr val="tx2"/>
              </a:solidFill>
              <a:ea typeface="Arial Unicode MS"/>
              <a:cs typeface="Arial"/>
            </a:endParaRPr>
          </a:p>
          <a:p>
            <a:pPr algn="just">
              <a:spcBef>
                <a:spcPts val="600"/>
              </a:spcBef>
              <a:buClr>
                <a:srgbClr val="C00000"/>
              </a:buClr>
              <a:buFont typeface="Wingdings" panose="05000000000000000000" pitchFamily="2" charset="2"/>
              <a:buChar char="ü"/>
            </a:pPr>
            <a:r>
              <a:rPr lang="fr-FR" dirty="0">
                <a:solidFill>
                  <a:schemeClr val="tx2"/>
                </a:solidFill>
                <a:ea typeface="Arial Unicode MS"/>
                <a:cs typeface="Arial"/>
              </a:rPr>
              <a:t> </a:t>
            </a:r>
            <a:r>
              <a:rPr lang="fr-FR" b="1" dirty="0">
                <a:solidFill>
                  <a:schemeClr val="tx2"/>
                </a:solidFill>
                <a:ea typeface="Arial Unicode MS"/>
                <a:cs typeface="Arial"/>
              </a:rPr>
              <a:t>Un bénéficiaire </a:t>
            </a:r>
            <a:r>
              <a:rPr lang="fr-FR" dirty="0">
                <a:solidFill>
                  <a:schemeClr val="tx2"/>
                </a:solidFill>
                <a:ea typeface="Arial Unicode MS"/>
                <a:cs typeface="Arial"/>
              </a:rPr>
              <a:t>pour le compte de plusieurs institutions participantes </a:t>
            </a:r>
          </a:p>
          <a:p>
            <a:pPr algn="just">
              <a:spcBef>
                <a:spcPts val="600"/>
              </a:spcBef>
              <a:buClr>
                <a:srgbClr val="C00000"/>
              </a:buClr>
              <a:buFont typeface="Wingdings" panose="05000000000000000000" pitchFamily="2" charset="2"/>
              <a:buChar char="ü"/>
            </a:pPr>
            <a:endParaRPr lang="fr-FR" dirty="0">
              <a:solidFill>
                <a:schemeClr val="tx2"/>
              </a:solidFill>
              <a:ea typeface="Arial Unicode MS"/>
              <a:cs typeface="Arial"/>
            </a:endParaRPr>
          </a:p>
          <a:p>
            <a:pPr algn="just">
              <a:spcBef>
                <a:spcPts val="600"/>
              </a:spcBef>
              <a:buClr>
                <a:srgbClr val="C00000"/>
              </a:buClr>
              <a:buFont typeface="Wingdings" panose="05000000000000000000" pitchFamily="2" charset="2"/>
              <a:buChar char="ü"/>
            </a:pPr>
            <a:r>
              <a:rPr lang="fr-FR" b="1" dirty="0">
                <a:solidFill>
                  <a:schemeClr val="tx2"/>
                </a:solidFill>
                <a:ea typeface="Arial Unicode MS"/>
                <a:cs typeface="Arial"/>
              </a:rPr>
              <a:t> Financement indépendant </a:t>
            </a:r>
            <a:r>
              <a:rPr lang="fr-FR" dirty="0">
                <a:solidFill>
                  <a:schemeClr val="tx2"/>
                </a:solidFill>
                <a:ea typeface="Arial Unicode MS"/>
                <a:cs typeface="Arial"/>
              </a:rPr>
              <a:t>du master conjoint Erasmus Mundus </a:t>
            </a:r>
          </a:p>
          <a:p>
            <a:pPr marL="0" indent="0">
              <a:buFont typeface="Arial" panose="020B0604020202020204" pitchFamily="34" charset="0"/>
              <a:buNone/>
            </a:pPr>
            <a:endParaRPr lang="en-US" dirty="0"/>
          </a:p>
        </p:txBody>
      </p:sp>
      <p:sp>
        <p:nvSpPr>
          <p:cNvPr id="5" name="Rounded Rectangle 3"/>
          <p:cNvSpPr/>
          <p:nvPr/>
        </p:nvSpPr>
        <p:spPr bwMode="auto">
          <a:xfrm>
            <a:off x="1219784" y="389281"/>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BE" altLang="en-US" sz="3200" b="1" dirty="0">
                <a:solidFill>
                  <a:srgbClr val="F3C711"/>
                </a:solidFill>
                <a:latin typeface="Arial" panose="020B0604020202020204" pitchFamily="34" charset="0"/>
                <a:ea typeface="+mj-ea"/>
                <a:cs typeface="Arial" panose="020B0604020202020204" pitchFamily="34" charset="0"/>
              </a:rPr>
              <a:t>Qu’est-ce qu’un projet d’EMDM ?</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2383211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769446" y="2167948"/>
            <a:ext cx="10653103" cy="302086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Aft>
                <a:spcPts val="600"/>
              </a:spcAft>
              <a:buClr>
                <a:srgbClr val="C00000"/>
              </a:buClr>
              <a:buFont typeface="Wingdings" panose="05000000000000000000" pitchFamily="2" charset="2"/>
              <a:buChar char="ü"/>
            </a:pPr>
            <a:r>
              <a:rPr lang="fr-FR" sz="2800" dirty="0">
                <a:solidFill>
                  <a:schemeClr val="tx2"/>
                </a:solidFill>
                <a:ea typeface="Arial Unicode MS"/>
                <a:cs typeface="Arial"/>
              </a:rPr>
              <a:t> Conception du </a:t>
            </a:r>
            <a:r>
              <a:rPr lang="fr-FR" sz="2800" b="1" dirty="0">
                <a:solidFill>
                  <a:schemeClr val="tx2"/>
                </a:solidFill>
                <a:ea typeface="Arial Unicode MS"/>
                <a:cs typeface="Arial"/>
              </a:rPr>
              <a:t>programme et procédures </a:t>
            </a:r>
            <a:r>
              <a:rPr lang="fr-FR" sz="2800" dirty="0">
                <a:solidFill>
                  <a:schemeClr val="tx2"/>
                </a:solidFill>
                <a:ea typeface="Arial Unicode MS"/>
                <a:cs typeface="Arial"/>
              </a:rPr>
              <a:t>communes</a:t>
            </a:r>
          </a:p>
          <a:p>
            <a:pPr lvl="1" algn="just">
              <a:spcAft>
                <a:spcPts val="600"/>
              </a:spcAft>
              <a:buClr>
                <a:srgbClr val="C00000"/>
              </a:buClr>
              <a:buFont typeface="Wingdings" panose="05000000000000000000" pitchFamily="2" charset="2"/>
              <a:buChar char="ü"/>
            </a:pPr>
            <a:endParaRPr lang="fr-FR" sz="2800" b="1" dirty="0">
              <a:solidFill>
                <a:schemeClr val="tx2"/>
              </a:solidFill>
              <a:ea typeface="Arial Unicode MS"/>
              <a:cs typeface="Arial"/>
            </a:endParaRPr>
          </a:p>
          <a:p>
            <a:pPr lvl="1" algn="just">
              <a:spcAft>
                <a:spcPts val="600"/>
              </a:spcAft>
              <a:buClr>
                <a:srgbClr val="C00000"/>
              </a:buClr>
              <a:buFont typeface="Wingdings" panose="05000000000000000000" pitchFamily="2" charset="2"/>
              <a:buChar char="ü"/>
            </a:pPr>
            <a:r>
              <a:rPr lang="fr-FR" sz="2800" b="1" dirty="0">
                <a:solidFill>
                  <a:schemeClr val="tx2"/>
                </a:solidFill>
                <a:ea typeface="Arial Unicode MS"/>
                <a:cs typeface="Arial"/>
              </a:rPr>
              <a:t> Organisations administrative et financière </a:t>
            </a:r>
            <a:r>
              <a:rPr lang="fr-FR" sz="2800" dirty="0">
                <a:solidFill>
                  <a:schemeClr val="tx2"/>
                </a:solidFill>
                <a:ea typeface="Arial Unicode MS"/>
                <a:cs typeface="Arial"/>
              </a:rPr>
              <a:t>communes</a:t>
            </a:r>
          </a:p>
          <a:p>
            <a:pPr lvl="1" algn="just">
              <a:spcAft>
                <a:spcPts val="600"/>
              </a:spcAft>
              <a:buClr>
                <a:srgbClr val="C00000"/>
              </a:buClr>
              <a:buFont typeface="Wingdings" panose="05000000000000000000" pitchFamily="2" charset="2"/>
              <a:buChar char="ü"/>
            </a:pPr>
            <a:endParaRPr lang="fr-FR" sz="2800" dirty="0">
              <a:solidFill>
                <a:schemeClr val="tx2"/>
              </a:solidFill>
              <a:ea typeface="Arial Unicode MS"/>
              <a:cs typeface="Arial"/>
            </a:endParaRPr>
          </a:p>
          <a:p>
            <a:pPr lvl="1" algn="just">
              <a:spcAft>
                <a:spcPts val="600"/>
              </a:spcAft>
              <a:buClr>
                <a:srgbClr val="C00000"/>
              </a:buClr>
              <a:buFont typeface="Wingdings" panose="05000000000000000000" pitchFamily="2" charset="2"/>
              <a:buChar char="ü"/>
            </a:pPr>
            <a:r>
              <a:rPr lang="fr-FR" sz="2800" b="1" dirty="0">
                <a:solidFill>
                  <a:schemeClr val="tx2"/>
                </a:solidFill>
                <a:ea typeface="Arial Unicode MS"/>
                <a:cs typeface="Arial"/>
              </a:rPr>
              <a:t> Services </a:t>
            </a:r>
            <a:r>
              <a:rPr lang="fr-FR" sz="2800" dirty="0">
                <a:solidFill>
                  <a:schemeClr val="tx2"/>
                </a:solidFill>
                <a:ea typeface="Arial Unicode MS"/>
                <a:cs typeface="Arial"/>
              </a:rPr>
              <a:t>communs offerts aux étudiants</a:t>
            </a:r>
            <a:endParaRPr lang="en-US" dirty="0"/>
          </a:p>
        </p:txBody>
      </p:sp>
      <p:sp>
        <p:nvSpPr>
          <p:cNvPr id="5" name="Rounded Rectangle 4"/>
          <p:cNvSpPr/>
          <p:nvPr/>
        </p:nvSpPr>
        <p:spPr bwMode="auto">
          <a:xfrm>
            <a:off x="1219786" y="375330"/>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BE" sz="3200" b="1" dirty="0">
                <a:solidFill>
                  <a:srgbClr val="F3C711"/>
                </a:solidFill>
                <a:latin typeface="Arial" panose="020B0604020202020204" pitchFamily="34" charset="0"/>
                <a:ea typeface="+mj-ea"/>
                <a:cs typeface="Arial" panose="020B0604020202020204" pitchFamily="34" charset="0"/>
                <a:sym typeface="Webdings" pitchFamily="18" charset="2"/>
              </a:rPr>
              <a:t>EMDM : résultats attendus (1)</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418918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949329" y="1545937"/>
            <a:ext cx="10022883" cy="476065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spcAft>
                <a:spcPts val="600"/>
              </a:spcAft>
              <a:buClr>
                <a:srgbClr val="C00000"/>
              </a:buClr>
              <a:buFont typeface="Wingdings" panose="05000000000000000000" pitchFamily="2" charset="2"/>
              <a:buChar char="ü"/>
            </a:pPr>
            <a:r>
              <a:rPr lang="fr-FR" dirty="0">
                <a:solidFill>
                  <a:schemeClr val="tx2"/>
                </a:solidFill>
                <a:ea typeface="Arial Unicode MS"/>
              </a:rPr>
              <a:t> </a:t>
            </a:r>
            <a:r>
              <a:rPr lang="fr-FR" b="1" dirty="0">
                <a:solidFill>
                  <a:schemeClr val="tx2"/>
                </a:solidFill>
                <a:ea typeface="Arial Unicode MS"/>
              </a:rPr>
              <a:t>Promotion et dissémination</a:t>
            </a:r>
            <a:r>
              <a:rPr lang="fr-FR" dirty="0">
                <a:solidFill>
                  <a:schemeClr val="tx2"/>
                </a:solidFill>
                <a:ea typeface="Arial Unicode MS"/>
              </a:rPr>
              <a:t> communes du master</a:t>
            </a:r>
          </a:p>
          <a:p>
            <a:pPr lvl="1" algn="just">
              <a:lnSpc>
                <a:spcPct val="100000"/>
              </a:lnSpc>
              <a:spcAft>
                <a:spcPts val="600"/>
              </a:spcAft>
              <a:buClr>
                <a:srgbClr val="C00000"/>
              </a:buClr>
              <a:buFont typeface="Wingdings" panose="05000000000000000000" pitchFamily="2" charset="2"/>
              <a:buChar char="ü"/>
            </a:pPr>
            <a:endParaRPr lang="fr-FR" dirty="0">
              <a:solidFill>
                <a:schemeClr val="tx2"/>
              </a:solidFill>
              <a:ea typeface="Arial Unicode MS"/>
            </a:endParaRPr>
          </a:p>
          <a:p>
            <a:pPr lvl="1" algn="just">
              <a:lnSpc>
                <a:spcPct val="100000"/>
              </a:lnSpc>
              <a:spcAft>
                <a:spcPts val="600"/>
              </a:spcAft>
              <a:buClr>
                <a:srgbClr val="C00000"/>
              </a:buClr>
              <a:buFont typeface="Wingdings" panose="05000000000000000000" pitchFamily="2" charset="2"/>
              <a:buChar char="ü"/>
            </a:pPr>
            <a:r>
              <a:rPr lang="fr-FR" dirty="0">
                <a:solidFill>
                  <a:schemeClr val="tx2"/>
                </a:solidFill>
                <a:ea typeface="Arial Unicode MS"/>
              </a:rPr>
              <a:t> Projet de la </a:t>
            </a:r>
            <a:r>
              <a:rPr lang="fr-FR" b="1" dirty="0">
                <a:solidFill>
                  <a:schemeClr val="tx2"/>
                </a:solidFill>
                <a:ea typeface="Arial Unicode MS"/>
              </a:rPr>
              <a:t>convention</a:t>
            </a:r>
            <a:r>
              <a:rPr lang="fr-FR" dirty="0">
                <a:solidFill>
                  <a:schemeClr val="tx2"/>
                </a:solidFill>
                <a:ea typeface="Arial Unicode MS"/>
              </a:rPr>
              <a:t> entre partenaires et </a:t>
            </a:r>
            <a:r>
              <a:rPr lang="fr-FR" b="1" dirty="0">
                <a:solidFill>
                  <a:schemeClr val="tx2"/>
                </a:solidFill>
                <a:ea typeface="Arial Unicode MS"/>
              </a:rPr>
              <a:t>contrats d’étudiants</a:t>
            </a:r>
          </a:p>
          <a:p>
            <a:pPr lvl="1" algn="just">
              <a:lnSpc>
                <a:spcPct val="100000"/>
              </a:lnSpc>
              <a:spcAft>
                <a:spcPts val="600"/>
              </a:spcAft>
              <a:buClr>
                <a:srgbClr val="C00000"/>
              </a:buClr>
              <a:buFont typeface="Wingdings" panose="05000000000000000000" pitchFamily="2" charset="2"/>
              <a:buChar char="ü"/>
            </a:pPr>
            <a:endParaRPr lang="fr-FR" b="1" dirty="0">
              <a:solidFill>
                <a:schemeClr val="tx2"/>
              </a:solidFill>
              <a:ea typeface="Arial Unicode MS"/>
            </a:endParaRPr>
          </a:p>
          <a:p>
            <a:pPr lvl="1" algn="just">
              <a:lnSpc>
                <a:spcPct val="100000"/>
              </a:lnSpc>
              <a:spcAft>
                <a:spcPts val="600"/>
              </a:spcAft>
              <a:buClr>
                <a:srgbClr val="C00000"/>
              </a:buClr>
              <a:buFont typeface="Wingdings" panose="05000000000000000000" pitchFamily="2" charset="2"/>
              <a:buChar char="ü"/>
            </a:pPr>
            <a:r>
              <a:rPr lang="fr-FR" b="1" dirty="0">
                <a:solidFill>
                  <a:schemeClr val="tx2"/>
                </a:solidFill>
                <a:ea typeface="Arial Unicode MS"/>
              </a:rPr>
              <a:t> Politique commune </a:t>
            </a:r>
            <a:r>
              <a:rPr lang="fr-FR" dirty="0">
                <a:solidFill>
                  <a:schemeClr val="tx2"/>
                </a:solidFill>
                <a:ea typeface="Arial Unicode MS"/>
              </a:rPr>
              <a:t>sur le diplôme et lancement/preuve de la </a:t>
            </a:r>
            <a:r>
              <a:rPr lang="fr-FR" b="1" dirty="0">
                <a:solidFill>
                  <a:schemeClr val="tx2"/>
                </a:solidFill>
                <a:ea typeface="Arial Unicode MS"/>
              </a:rPr>
              <a:t>procédure d’accréditation</a:t>
            </a:r>
          </a:p>
          <a:p>
            <a:pPr lvl="1" algn="just">
              <a:lnSpc>
                <a:spcPct val="100000"/>
              </a:lnSpc>
              <a:spcAft>
                <a:spcPts val="600"/>
              </a:spcAft>
              <a:buClr>
                <a:srgbClr val="C00000"/>
              </a:buClr>
              <a:buFont typeface="Wingdings" panose="05000000000000000000" pitchFamily="2" charset="2"/>
              <a:buChar char="ü"/>
            </a:pPr>
            <a:endParaRPr lang="fr-FR" b="1" dirty="0">
              <a:solidFill>
                <a:schemeClr val="tx2"/>
              </a:solidFill>
              <a:ea typeface="Arial Unicode MS"/>
            </a:endParaRPr>
          </a:p>
          <a:p>
            <a:pPr marL="457200" lvl="1" indent="0" algn="just">
              <a:lnSpc>
                <a:spcPct val="100000"/>
              </a:lnSpc>
              <a:spcAft>
                <a:spcPts val="600"/>
              </a:spcAft>
              <a:buClr>
                <a:srgbClr val="FF0000"/>
              </a:buClr>
              <a:buFont typeface="Arial" panose="020B0604020202020204" pitchFamily="34" charset="0"/>
              <a:buNone/>
            </a:pPr>
            <a:r>
              <a:rPr lang="en-IE" dirty="0">
                <a:solidFill>
                  <a:srgbClr val="00B050"/>
                </a:solidFill>
              </a:rPr>
              <a:t>+ </a:t>
            </a:r>
            <a:r>
              <a:rPr lang="fr-FR" dirty="0">
                <a:solidFill>
                  <a:srgbClr val="00B050"/>
                </a:solidFill>
              </a:rPr>
              <a:t>Explorer les opportunités offertes par la </a:t>
            </a:r>
            <a:r>
              <a:rPr lang="en-IE" b="1" dirty="0">
                <a:solidFill>
                  <a:srgbClr val="00B050"/>
                </a:solidFill>
                <a:hlinkClick r:id="rId3"/>
              </a:rPr>
              <a:t>European Approach for Quality  Assurance of Joint Programmes</a:t>
            </a:r>
            <a:r>
              <a:rPr lang="en-IE" dirty="0">
                <a:solidFill>
                  <a:srgbClr val="00B050"/>
                </a:solidFill>
                <a:hlinkClick r:id="rId3"/>
              </a:rPr>
              <a:t> </a:t>
            </a:r>
            <a:r>
              <a:rPr lang="fr-FR" dirty="0">
                <a:solidFill>
                  <a:srgbClr val="00B050"/>
                </a:solidFill>
              </a:rPr>
              <a:t>(si la législation nationale le permet)</a:t>
            </a:r>
          </a:p>
          <a:p>
            <a:pPr marL="0" indent="0">
              <a:buFont typeface="Arial" panose="020B0604020202020204" pitchFamily="34" charset="0"/>
              <a:buNone/>
            </a:pPr>
            <a:endParaRPr lang="en-US" dirty="0"/>
          </a:p>
        </p:txBody>
      </p:sp>
      <p:sp>
        <p:nvSpPr>
          <p:cNvPr id="5" name="Rounded Rectangle 4"/>
          <p:cNvSpPr/>
          <p:nvPr/>
        </p:nvSpPr>
        <p:spPr bwMode="auto">
          <a:xfrm>
            <a:off x="1219787" y="347620"/>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BE" sz="3200" b="1" dirty="0">
                <a:solidFill>
                  <a:srgbClr val="F3C711"/>
                </a:solidFill>
                <a:latin typeface="Arial" panose="020B0604020202020204" pitchFamily="34" charset="0"/>
                <a:ea typeface="+mj-ea"/>
                <a:cs typeface="Arial" panose="020B0604020202020204" pitchFamily="34" charset="0"/>
                <a:sym typeface="Webdings" pitchFamily="18" charset="2"/>
              </a:rPr>
              <a:t>EMDM : résultats attendus (2)</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94833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24"/>
          <p:cNvSpPr txBox="1"/>
          <p:nvPr/>
        </p:nvSpPr>
        <p:spPr>
          <a:xfrm>
            <a:off x="1335726" y="1592351"/>
            <a:ext cx="9520541" cy="4355038"/>
          </a:xfrm>
          <a:prstGeom prst="rect">
            <a:avLst/>
          </a:prstGeom>
          <a:noFill/>
        </p:spPr>
        <p:txBody>
          <a:bodyPr wrap="square" rtlCol="0">
            <a:spAutoFit/>
          </a:bodyPr>
          <a:lstStyle/>
          <a:p>
            <a:pPr marL="342900" indent="-342900" algn="just">
              <a:spcAft>
                <a:spcPts val="600"/>
              </a:spcAft>
              <a:buClr>
                <a:srgbClr val="C00000"/>
              </a:buClr>
              <a:buFont typeface="Wingdings" panose="05000000000000000000" pitchFamily="2" charset="2"/>
              <a:buChar char="ü"/>
            </a:pPr>
            <a:r>
              <a:rPr lang="fr-FR" sz="2800" dirty="0">
                <a:solidFill>
                  <a:schemeClr val="tx2"/>
                </a:solidFill>
                <a:latin typeface="Arial" panose="020B0604020202020204" pitchFamily="34" charset="0"/>
                <a:ea typeface="Arial Unicode MS"/>
                <a:cs typeface="Arial" panose="020B0604020202020204" pitchFamily="34" charset="0"/>
              </a:rPr>
              <a:t>La demande peut-être faite par un EES </a:t>
            </a:r>
            <a:r>
              <a:rPr lang="fr-FR" sz="2800" b="1" dirty="0">
                <a:solidFill>
                  <a:schemeClr val="tx2"/>
                </a:solidFill>
                <a:latin typeface="Arial" panose="020B0604020202020204" pitchFamily="34" charset="0"/>
                <a:ea typeface="Arial Unicode MS"/>
                <a:cs typeface="Arial" panose="020B0604020202020204" pitchFamily="34" charset="0"/>
              </a:rPr>
              <a:t>issu d’un pays programme ou d’un pays tiers</a:t>
            </a:r>
          </a:p>
          <a:p>
            <a:pPr algn="just">
              <a:spcAft>
                <a:spcPts val="600"/>
              </a:spcAft>
              <a:buClr>
                <a:srgbClr val="C00000"/>
              </a:buClr>
            </a:pPr>
            <a:endParaRPr lang="fr-FR" sz="2800" b="1" dirty="0">
              <a:solidFill>
                <a:schemeClr val="tx2"/>
              </a:solidFill>
              <a:latin typeface="Arial" panose="020B0604020202020204" pitchFamily="34" charset="0"/>
              <a:ea typeface="Arial Unicode MS"/>
              <a:cs typeface="Arial" panose="020B0604020202020204" pitchFamily="34" charset="0"/>
            </a:endParaRPr>
          </a:p>
          <a:p>
            <a:pPr marL="342900" indent="-342900" algn="just">
              <a:spcAft>
                <a:spcPts val="600"/>
              </a:spcAft>
              <a:buClr>
                <a:srgbClr val="C00000"/>
              </a:buClr>
              <a:buFont typeface="Wingdings" panose="05000000000000000000" pitchFamily="2" charset="2"/>
              <a:buChar char="ü"/>
            </a:pPr>
            <a:r>
              <a:rPr lang="fr-FR" sz="2800" dirty="0">
                <a:solidFill>
                  <a:schemeClr val="tx2"/>
                </a:solidFill>
                <a:latin typeface="Arial" panose="020B0604020202020204" pitchFamily="34" charset="0"/>
                <a:ea typeface="Arial Unicode MS"/>
                <a:cs typeface="Arial" panose="020B0604020202020204" pitchFamily="34" charset="0"/>
              </a:rPr>
              <a:t>Les EES des pays programme doivent disposer d’une </a:t>
            </a:r>
            <a:r>
              <a:rPr lang="fr-FR" sz="2800" b="1" dirty="0">
                <a:solidFill>
                  <a:schemeClr val="tx2"/>
                </a:solidFill>
                <a:latin typeface="Arial" panose="020B0604020202020204" pitchFamily="34" charset="0"/>
                <a:ea typeface="Arial Unicode MS"/>
                <a:cs typeface="Arial" panose="020B0604020202020204" pitchFamily="34" charset="0"/>
              </a:rPr>
              <a:t>charte Erasmus valide</a:t>
            </a:r>
          </a:p>
          <a:p>
            <a:pPr marL="342900" indent="-342900" algn="just">
              <a:spcAft>
                <a:spcPts val="600"/>
              </a:spcAft>
              <a:buClr>
                <a:srgbClr val="C00000"/>
              </a:buClr>
              <a:buFont typeface="Wingdings" panose="05000000000000000000" pitchFamily="2" charset="2"/>
              <a:buChar char="ü"/>
            </a:pPr>
            <a:endParaRPr lang="fr-FR" sz="2800" dirty="0">
              <a:solidFill>
                <a:schemeClr val="tx2"/>
              </a:solidFill>
              <a:latin typeface="Arial" panose="020B0604020202020204" pitchFamily="34" charset="0"/>
              <a:ea typeface="Arial Unicode MS"/>
              <a:cs typeface="Arial" panose="020B0604020202020204" pitchFamily="34" charset="0"/>
            </a:endParaRPr>
          </a:p>
          <a:p>
            <a:pPr marL="342900" indent="-342900" algn="just">
              <a:spcAft>
                <a:spcPts val="600"/>
              </a:spcAft>
              <a:buClr>
                <a:srgbClr val="C00000"/>
              </a:buClr>
              <a:buFont typeface="Wingdings" panose="05000000000000000000" pitchFamily="2" charset="2"/>
              <a:buChar char="ü"/>
            </a:pPr>
            <a:r>
              <a:rPr lang="fr-FR" sz="2800" b="1" dirty="0">
                <a:solidFill>
                  <a:schemeClr val="tx2"/>
                </a:solidFill>
                <a:latin typeface="Arial" panose="020B0604020202020204" pitchFamily="34" charset="0"/>
                <a:ea typeface="Arial Unicode MS"/>
                <a:cs typeface="Arial" panose="020B0604020202020204" pitchFamily="34" charset="0"/>
              </a:rPr>
              <a:t>Un bénéficiaire </a:t>
            </a:r>
            <a:r>
              <a:rPr lang="fr-FR" sz="2800" dirty="0">
                <a:solidFill>
                  <a:schemeClr val="tx2"/>
                </a:solidFill>
                <a:latin typeface="Arial" panose="020B0604020202020204" pitchFamily="34" charset="0"/>
                <a:ea typeface="Arial Unicode MS"/>
                <a:cs typeface="Arial" panose="020B0604020202020204" pitchFamily="34" charset="0"/>
              </a:rPr>
              <a:t>pour le compte de plusieurs institutions participantes </a:t>
            </a:r>
            <a:endParaRPr lang="fr-FR" sz="2800" b="1" dirty="0">
              <a:solidFill>
                <a:schemeClr val="tx2"/>
              </a:solidFill>
              <a:latin typeface="Arial" panose="020B0604020202020204" pitchFamily="34" charset="0"/>
              <a:ea typeface="Arial Unicode MS"/>
              <a:cs typeface="Arial" panose="020B0604020202020204" pitchFamily="34" charset="0"/>
            </a:endParaRPr>
          </a:p>
          <a:p>
            <a:pPr marL="342900" indent="-342900" algn="just">
              <a:spcAft>
                <a:spcPts val="600"/>
              </a:spcAft>
              <a:buClr>
                <a:srgbClr val="C00000"/>
              </a:buClr>
              <a:buFont typeface="Wingdings" panose="05000000000000000000" pitchFamily="2" charset="2"/>
              <a:buChar char="ü"/>
            </a:pPr>
            <a:endParaRPr lang="fr-FR" sz="2800" b="1" dirty="0">
              <a:solidFill>
                <a:schemeClr val="tx2"/>
              </a:solidFill>
              <a:latin typeface="Arial" panose="020B0604020202020204" pitchFamily="34" charset="0"/>
              <a:ea typeface="Arial Unicode MS"/>
              <a:cs typeface="Arial" panose="020B0604020202020204" pitchFamily="34" charset="0"/>
            </a:endParaRPr>
          </a:p>
        </p:txBody>
      </p:sp>
      <p:sp>
        <p:nvSpPr>
          <p:cNvPr id="6" name="Rounded Rectangle 4"/>
          <p:cNvSpPr/>
          <p:nvPr/>
        </p:nvSpPr>
        <p:spPr bwMode="auto">
          <a:xfrm>
            <a:off x="1219785" y="343908"/>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BE" sz="3200" b="1" dirty="0">
                <a:solidFill>
                  <a:srgbClr val="F3C711"/>
                </a:solidFill>
                <a:latin typeface="Arial" panose="020B0604020202020204" pitchFamily="34" charset="0"/>
                <a:ea typeface="+mj-ea"/>
                <a:cs typeface="Arial" panose="020B0604020202020204" pitchFamily="34" charset="0"/>
                <a:sym typeface="Webdings" pitchFamily="18" charset="2"/>
              </a:rPr>
              <a:t>EMDM : format institutionnel</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1168274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8CC0A68-6B7A-440A-AEC3-484AE36C2B40}"/>
              </a:ext>
            </a:extLst>
          </p:cNvPr>
          <p:cNvSpPr txBox="1">
            <a:spLocks/>
          </p:cNvSpPr>
          <p:nvPr/>
        </p:nvSpPr>
        <p:spPr>
          <a:xfrm>
            <a:off x="838200" y="272228"/>
            <a:ext cx="10515600" cy="782637"/>
          </a:xfrm>
          <a:prstGeom prst="rect">
            <a:avLst/>
          </a:prstGeom>
          <a:solidFill>
            <a:srgbClr val="BE368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SOMMAIRE</a:t>
            </a:r>
          </a:p>
        </p:txBody>
      </p:sp>
      <p:sp>
        <p:nvSpPr>
          <p:cNvPr id="5" name="Rectangle 4">
            <a:extLst>
              <a:ext uri="{FF2B5EF4-FFF2-40B4-BE49-F238E27FC236}">
                <a16:creationId xmlns:a16="http://schemas.microsoft.com/office/drawing/2014/main" id="{E62B40CD-BFF1-425C-A2E0-94DBCC7D6B11}"/>
              </a:ext>
            </a:extLst>
          </p:cNvPr>
          <p:cNvSpPr/>
          <p:nvPr/>
        </p:nvSpPr>
        <p:spPr>
          <a:xfrm>
            <a:off x="6096000" y="1241078"/>
            <a:ext cx="4836695" cy="2492990"/>
          </a:xfrm>
          <a:prstGeom prst="rect">
            <a:avLst/>
          </a:prstGeom>
        </p:spPr>
        <p:txBody>
          <a:bodyPr wrap="square" numCol="1">
            <a:spAutoFit/>
          </a:bodyPr>
          <a:lstStyle/>
          <a:p>
            <a:pPr indent="-457200"/>
            <a:r>
              <a:rPr lang="fr-BE" sz="1600" b="1" dirty="0">
                <a:solidFill>
                  <a:schemeClr val="tx2"/>
                </a:solidFill>
                <a:latin typeface="Arial" panose="020B0604020202020204" pitchFamily="34" charset="0"/>
                <a:cs typeface="Arial" panose="020B0604020202020204" pitchFamily="34" charset="0"/>
              </a:rPr>
              <a:t>II. Session de questions/réponses</a:t>
            </a:r>
          </a:p>
          <a:p>
            <a:pPr indent="-457200"/>
            <a:endParaRPr lang="fr-BE" sz="1400" b="1"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Généralités sur l’action Erasmus </a:t>
            </a:r>
            <a:r>
              <a:rPr lang="fr-BE" sz="1400" b="1" u="sng" dirty="0" err="1">
                <a:solidFill>
                  <a:schemeClr val="tx2"/>
                </a:solidFill>
                <a:latin typeface="Arial" panose="020B0604020202020204" pitchFamily="34" charset="0"/>
                <a:cs typeface="Arial" panose="020B0604020202020204" pitchFamily="34" charset="0"/>
              </a:rPr>
              <a:t>Mundus</a:t>
            </a:r>
            <a:endParaRPr lang="fr-BE" sz="1400" b="1" u="sng" dirty="0">
              <a:solidFill>
                <a:schemeClr val="tx2"/>
              </a:solidFill>
              <a:latin typeface="Arial" panose="020B0604020202020204" pitchFamily="34" charset="0"/>
              <a:cs typeface="Arial" panose="020B0604020202020204" pitchFamily="34" charset="0"/>
            </a:endParaRPr>
          </a:p>
          <a:p>
            <a:pPr indent="-457200"/>
            <a:endParaRPr lang="fr-BE" sz="1400" b="1"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L’appel à propositions Erasmus </a:t>
            </a:r>
            <a:r>
              <a:rPr lang="fr-BE" sz="1400" b="1" u="sng" dirty="0" err="1">
                <a:solidFill>
                  <a:schemeClr val="tx2"/>
                </a:solidFill>
                <a:latin typeface="Arial" panose="020B0604020202020204" pitchFamily="34" charset="0"/>
                <a:cs typeface="Arial" panose="020B0604020202020204" pitchFamily="34" charset="0"/>
              </a:rPr>
              <a:t>Mundus</a:t>
            </a:r>
            <a:r>
              <a:rPr lang="fr-BE" sz="1400" b="1" u="sng" dirty="0">
                <a:solidFill>
                  <a:schemeClr val="tx2"/>
                </a:solidFill>
                <a:latin typeface="Arial" panose="020B0604020202020204" pitchFamily="34" charset="0"/>
                <a:cs typeface="Arial" panose="020B0604020202020204" pitchFamily="34" charset="0"/>
              </a:rPr>
              <a:t> Design </a:t>
            </a:r>
            <a:r>
              <a:rPr lang="fr-BE" sz="1400" b="1" u="sng" dirty="0" err="1">
                <a:solidFill>
                  <a:schemeClr val="tx2"/>
                </a:solidFill>
                <a:latin typeface="Arial" panose="020B0604020202020204" pitchFamily="34" charset="0"/>
                <a:cs typeface="Arial" panose="020B0604020202020204" pitchFamily="34" charset="0"/>
              </a:rPr>
              <a:t>Measures</a:t>
            </a:r>
            <a:r>
              <a:rPr lang="fr-BE" sz="1400" b="1" u="sng" dirty="0">
                <a:solidFill>
                  <a:schemeClr val="tx2"/>
                </a:solidFill>
                <a:latin typeface="Arial" panose="020B0604020202020204" pitchFamily="34" charset="0"/>
                <a:cs typeface="Arial" panose="020B0604020202020204" pitchFamily="34" charset="0"/>
              </a:rPr>
              <a:t> (EMDM)</a:t>
            </a:r>
          </a:p>
          <a:p>
            <a:pPr indent="-457200"/>
            <a:endParaRPr lang="fr-BE" sz="1400" b="1"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L’appel à propositions Master Conjoint Erasmus </a:t>
            </a:r>
            <a:r>
              <a:rPr lang="fr-BE" sz="1400" b="1" u="sng" dirty="0" err="1">
                <a:solidFill>
                  <a:schemeClr val="tx2"/>
                </a:solidFill>
                <a:latin typeface="Arial" panose="020B0604020202020204" pitchFamily="34" charset="0"/>
                <a:cs typeface="Arial" panose="020B0604020202020204" pitchFamily="34" charset="0"/>
              </a:rPr>
              <a:t>Mundus</a:t>
            </a:r>
            <a:r>
              <a:rPr lang="fr-BE" sz="1400" b="1" u="sng" dirty="0">
                <a:solidFill>
                  <a:schemeClr val="tx2"/>
                </a:solidFill>
                <a:latin typeface="Arial" panose="020B0604020202020204" pitchFamily="34" charset="0"/>
                <a:cs typeface="Arial" panose="020B0604020202020204" pitchFamily="34" charset="0"/>
              </a:rPr>
              <a:t> (EMJM)</a:t>
            </a:r>
          </a:p>
          <a:p>
            <a:pPr indent="-457200"/>
            <a:endParaRPr lang="fr-BE" sz="1400" b="1"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Contact</a:t>
            </a:r>
          </a:p>
        </p:txBody>
      </p:sp>
      <p:sp>
        <p:nvSpPr>
          <p:cNvPr id="2" name="Rectangle 1"/>
          <p:cNvSpPr/>
          <p:nvPr/>
        </p:nvSpPr>
        <p:spPr>
          <a:xfrm>
            <a:off x="1259305" y="1241078"/>
            <a:ext cx="4836695" cy="5755422"/>
          </a:xfrm>
          <a:prstGeom prst="rect">
            <a:avLst/>
          </a:prstGeom>
        </p:spPr>
        <p:txBody>
          <a:bodyPr wrap="square" numCol="1">
            <a:spAutoFit/>
          </a:bodyPr>
          <a:lstStyle/>
          <a:p>
            <a:pPr indent="-457200"/>
            <a:r>
              <a:rPr lang="fr-BE" sz="1600" b="1" dirty="0">
                <a:solidFill>
                  <a:schemeClr val="tx2"/>
                </a:solidFill>
                <a:latin typeface="Arial" panose="020B0604020202020204" pitchFamily="34" charset="0"/>
                <a:cs typeface="Arial" panose="020B0604020202020204" pitchFamily="34" charset="0"/>
              </a:rPr>
              <a:t>I. Présentation de l’action Erasmus </a:t>
            </a:r>
            <a:r>
              <a:rPr lang="fr-BE" sz="1600" b="1" dirty="0" err="1">
                <a:solidFill>
                  <a:schemeClr val="tx2"/>
                </a:solidFill>
                <a:latin typeface="Arial" panose="020B0604020202020204" pitchFamily="34" charset="0"/>
                <a:cs typeface="Arial" panose="020B0604020202020204" pitchFamily="34" charset="0"/>
              </a:rPr>
              <a:t>Mundus</a:t>
            </a:r>
            <a:endParaRPr lang="fr-BE" sz="1600" b="1" dirty="0">
              <a:solidFill>
                <a:schemeClr val="tx2"/>
              </a:solidFill>
              <a:latin typeface="Arial" panose="020B0604020202020204" pitchFamily="34" charset="0"/>
              <a:cs typeface="Arial" panose="020B0604020202020204" pitchFamily="34" charset="0"/>
            </a:endParaRPr>
          </a:p>
          <a:p>
            <a:pPr indent="-457200"/>
            <a:endParaRPr lang="fr-BE" sz="1100" b="1" u="sng"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Généralités sur l’action Erasmus </a:t>
            </a:r>
            <a:r>
              <a:rPr lang="fr-BE" sz="1400" b="1" u="sng" dirty="0" err="1">
                <a:solidFill>
                  <a:schemeClr val="tx2"/>
                </a:solidFill>
                <a:latin typeface="Arial" panose="020B0604020202020204" pitchFamily="34" charset="0"/>
                <a:cs typeface="Arial" panose="020B0604020202020204" pitchFamily="34" charset="0"/>
              </a:rPr>
              <a:t>Mundus</a:t>
            </a:r>
            <a:endParaRPr lang="fr-BE" sz="1400" b="1" u="sng" dirty="0">
              <a:solidFill>
                <a:schemeClr val="tx2"/>
              </a:solidFill>
              <a:latin typeface="Arial" panose="020B0604020202020204" pitchFamily="34" charset="0"/>
              <a:cs typeface="Arial" panose="020B0604020202020204" pitchFamily="34" charset="0"/>
            </a:endParaRPr>
          </a:p>
          <a:p>
            <a:pPr indent="-457200"/>
            <a:endParaRPr lang="fr-BE" sz="1100" b="1" u="sng"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Une nouveauté : Erasmus </a:t>
            </a:r>
            <a:r>
              <a:rPr lang="fr-BE" sz="1400" b="1" u="sng" dirty="0" err="1">
                <a:solidFill>
                  <a:schemeClr val="tx2"/>
                </a:solidFill>
                <a:latin typeface="Arial" panose="020B0604020202020204" pitchFamily="34" charset="0"/>
                <a:cs typeface="Arial" panose="020B0604020202020204" pitchFamily="34" charset="0"/>
              </a:rPr>
              <a:t>Mundus</a:t>
            </a:r>
            <a:r>
              <a:rPr lang="fr-BE" sz="1400" b="1" u="sng" dirty="0">
                <a:solidFill>
                  <a:schemeClr val="tx2"/>
                </a:solidFill>
                <a:latin typeface="Arial" panose="020B0604020202020204" pitchFamily="34" charset="0"/>
                <a:cs typeface="Arial" panose="020B0604020202020204" pitchFamily="34" charset="0"/>
              </a:rPr>
              <a:t> Design </a:t>
            </a:r>
            <a:r>
              <a:rPr lang="fr-BE" sz="1400" b="1" u="sng" dirty="0" err="1">
                <a:solidFill>
                  <a:schemeClr val="tx2"/>
                </a:solidFill>
                <a:latin typeface="Arial" panose="020B0604020202020204" pitchFamily="34" charset="0"/>
                <a:cs typeface="Arial" panose="020B0604020202020204" pitchFamily="34" charset="0"/>
              </a:rPr>
              <a:t>Measures</a:t>
            </a:r>
            <a:r>
              <a:rPr lang="fr-BE" sz="1400" b="1" u="sng" dirty="0">
                <a:solidFill>
                  <a:schemeClr val="tx2"/>
                </a:solidFill>
                <a:latin typeface="Arial" panose="020B0604020202020204" pitchFamily="34" charset="0"/>
                <a:cs typeface="Arial" panose="020B0604020202020204" pitchFamily="34" charset="0"/>
              </a:rPr>
              <a:t> (EMDM)</a:t>
            </a:r>
          </a:p>
          <a:p>
            <a:pPr indent="-457200"/>
            <a:endParaRPr lang="fr-BE" sz="1100" b="1" u="sng" dirty="0">
              <a:solidFill>
                <a:schemeClr val="tx2"/>
              </a:solidFill>
              <a:latin typeface="Arial" panose="020B0604020202020204" pitchFamily="34" charset="0"/>
              <a:cs typeface="Arial" panose="020B0604020202020204" pitchFamily="34" charset="0"/>
            </a:endParaRP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Pourquoi un AP EMDM ?</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Qu’est ce qu’un projet d’EMDM ?</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Résultats attendus</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Format institutionnel</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Budget et durée</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Comment candidater ?</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Procédures d’évaluation</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Critères de sélection</a:t>
            </a:r>
          </a:p>
          <a:p>
            <a:pPr indent="-457200"/>
            <a:endParaRPr lang="fr-BE" sz="1100" b="1" u="sng"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L’appel à propositions Master Conjoint Erasmus </a:t>
            </a:r>
            <a:r>
              <a:rPr lang="fr-BE" sz="1400" b="1" u="sng" dirty="0" err="1">
                <a:solidFill>
                  <a:schemeClr val="tx2"/>
                </a:solidFill>
                <a:latin typeface="Arial" panose="020B0604020202020204" pitchFamily="34" charset="0"/>
                <a:cs typeface="Arial" panose="020B0604020202020204" pitchFamily="34" charset="0"/>
              </a:rPr>
              <a:t>Mundus</a:t>
            </a:r>
            <a:r>
              <a:rPr lang="fr-BE" sz="1400" b="1" u="sng" dirty="0">
                <a:solidFill>
                  <a:schemeClr val="tx2"/>
                </a:solidFill>
                <a:latin typeface="Arial" panose="020B0604020202020204" pitchFamily="34" charset="0"/>
                <a:cs typeface="Arial" panose="020B0604020202020204" pitchFamily="34" charset="0"/>
              </a:rPr>
              <a:t> (EMJM)</a:t>
            </a:r>
          </a:p>
          <a:p>
            <a:pPr indent="-457200"/>
            <a:endParaRPr lang="fr-BE" sz="1100" b="1" u="sng" dirty="0">
              <a:solidFill>
                <a:schemeClr val="tx2"/>
              </a:solidFill>
              <a:latin typeface="Arial" panose="020B0604020202020204" pitchFamily="34" charset="0"/>
              <a:cs typeface="Arial" panose="020B0604020202020204" pitchFamily="34" charset="0"/>
            </a:endParaRP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Conditions principales</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Organisation</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Composition du partenariat</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Critères de financement</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Budget et durée</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Comment candidater ?</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Procédures d’évaluation</a:t>
            </a:r>
          </a:p>
          <a:p>
            <a:pPr marL="628650" lvl="1" indent="-457200">
              <a:buFont typeface="Arial" panose="020B0604020202020204" pitchFamily="34" charset="0"/>
              <a:buChar char="•"/>
            </a:pPr>
            <a:r>
              <a:rPr lang="fr-BE" sz="1200" b="1" dirty="0">
                <a:solidFill>
                  <a:schemeClr val="tx2"/>
                </a:solidFill>
                <a:latin typeface="Arial" panose="020B0604020202020204" pitchFamily="34" charset="0"/>
                <a:cs typeface="Arial" panose="020B0604020202020204" pitchFamily="34" charset="0"/>
              </a:rPr>
              <a:t>Critères de sélection</a:t>
            </a:r>
          </a:p>
          <a:p>
            <a:pPr indent="-457200"/>
            <a:endParaRPr lang="fr-BE" sz="1100" b="1" dirty="0">
              <a:solidFill>
                <a:schemeClr val="tx2"/>
              </a:solidFill>
              <a:latin typeface="Arial" panose="020B0604020202020204" pitchFamily="34" charset="0"/>
              <a:cs typeface="Arial" panose="020B0604020202020204" pitchFamily="34" charset="0"/>
            </a:endParaRPr>
          </a:p>
          <a:p>
            <a:pPr indent="-457200"/>
            <a:r>
              <a:rPr lang="fr-BE" sz="1400" b="1" u="sng" dirty="0">
                <a:solidFill>
                  <a:schemeClr val="tx2"/>
                </a:solidFill>
                <a:latin typeface="Arial" panose="020B0604020202020204" pitchFamily="34" charset="0"/>
                <a:cs typeface="Arial" panose="020B0604020202020204" pitchFamily="34" charset="0"/>
              </a:rPr>
              <a:t>Ressources</a:t>
            </a:r>
          </a:p>
        </p:txBody>
      </p:sp>
    </p:spTree>
    <p:extLst>
      <p:ext uri="{BB962C8B-B14F-4D97-AF65-F5344CB8AC3E}">
        <p14:creationId xmlns:p14="http://schemas.microsoft.com/office/powerpoint/2010/main" val="97682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219787" y="1560945"/>
            <a:ext cx="9752425" cy="464589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C00000"/>
              </a:buClr>
              <a:buFont typeface="Wingdings" panose="05000000000000000000" pitchFamily="2" charset="2"/>
              <a:buChar char="ü"/>
            </a:pPr>
            <a:r>
              <a:rPr lang="fr-FR" sz="2600" b="1" dirty="0">
                <a:solidFill>
                  <a:schemeClr val="tx2"/>
                </a:solidFill>
                <a:ea typeface="Arial Unicode MS"/>
                <a:cs typeface="Arial"/>
              </a:rPr>
              <a:t> </a:t>
            </a:r>
            <a:r>
              <a:rPr lang="fr-FR" sz="2600" dirty="0">
                <a:solidFill>
                  <a:schemeClr val="tx2"/>
                </a:solidFill>
                <a:ea typeface="Arial Unicode MS"/>
                <a:cs typeface="Arial"/>
              </a:rPr>
              <a:t>Durée du projet : </a:t>
            </a:r>
            <a:r>
              <a:rPr lang="fr-FR" sz="2600" b="1" dirty="0">
                <a:solidFill>
                  <a:schemeClr val="tx2"/>
                </a:solidFill>
                <a:ea typeface="Arial Unicode MS"/>
                <a:cs typeface="Arial"/>
              </a:rPr>
              <a:t>15 mois</a:t>
            </a:r>
          </a:p>
          <a:p>
            <a:pPr algn="just">
              <a:buClr>
                <a:srgbClr val="C00000"/>
              </a:buClr>
              <a:buFont typeface="Wingdings" panose="05000000000000000000" pitchFamily="2" charset="2"/>
              <a:buChar char="ü"/>
            </a:pPr>
            <a:endParaRPr lang="fr-FR" sz="2600" b="1" dirty="0">
              <a:solidFill>
                <a:schemeClr val="tx2"/>
              </a:solidFill>
              <a:ea typeface="Arial Unicode MS"/>
              <a:cs typeface="Arial"/>
            </a:endParaRPr>
          </a:p>
          <a:p>
            <a:pPr algn="just">
              <a:buClr>
                <a:srgbClr val="C00000"/>
              </a:buClr>
              <a:buFont typeface="Wingdings" panose="05000000000000000000" pitchFamily="2" charset="2"/>
              <a:buChar char="ü"/>
            </a:pPr>
            <a:r>
              <a:rPr lang="fr-FR" sz="2600" b="1" dirty="0">
                <a:solidFill>
                  <a:schemeClr val="tx2"/>
                </a:solidFill>
                <a:ea typeface="Arial Unicode MS"/>
                <a:cs typeface="Arial"/>
              </a:rPr>
              <a:t> </a:t>
            </a:r>
            <a:r>
              <a:rPr lang="fr-FR" sz="2600" dirty="0">
                <a:solidFill>
                  <a:schemeClr val="tx2"/>
                </a:solidFill>
                <a:ea typeface="Arial Unicode MS"/>
                <a:cs typeface="Arial"/>
              </a:rPr>
              <a:t>Budget alloué : </a:t>
            </a:r>
            <a:r>
              <a:rPr lang="fr-FR" sz="2600" b="1" dirty="0">
                <a:solidFill>
                  <a:schemeClr val="tx2"/>
                </a:solidFill>
                <a:ea typeface="Arial Unicode MS"/>
                <a:cs typeface="Arial"/>
              </a:rPr>
              <a:t>somme forfaitaire de 55 000€ (</a:t>
            </a:r>
            <a:r>
              <a:rPr lang="fr-FR" sz="2600" dirty="0">
                <a:solidFill>
                  <a:schemeClr val="tx2"/>
                </a:solidFill>
                <a:ea typeface="Arial Unicode MS"/>
                <a:cs typeface="Arial"/>
              </a:rPr>
              <a:t>prend en charge les coûts liés aux activités nécessaires à la création du projet du master conjoint Erasmus Mundus).</a:t>
            </a:r>
          </a:p>
          <a:p>
            <a:pPr algn="just">
              <a:buClr>
                <a:srgbClr val="C00000"/>
              </a:buClr>
              <a:buFont typeface="Wingdings" panose="05000000000000000000" pitchFamily="2" charset="2"/>
              <a:buChar char="ü"/>
            </a:pPr>
            <a:endParaRPr lang="fr-FR" sz="2600" dirty="0">
              <a:solidFill>
                <a:schemeClr val="tx2"/>
              </a:solidFill>
              <a:ea typeface="Arial Unicode MS"/>
              <a:cs typeface="Arial"/>
            </a:endParaRPr>
          </a:p>
          <a:p>
            <a:pPr algn="just">
              <a:buClr>
                <a:srgbClr val="C00000"/>
              </a:buClr>
              <a:buFont typeface="Wingdings" panose="05000000000000000000" pitchFamily="2" charset="2"/>
              <a:buChar char="ü"/>
            </a:pPr>
            <a:r>
              <a:rPr lang="fr-FR" sz="2600" dirty="0">
                <a:solidFill>
                  <a:schemeClr val="tx2"/>
                </a:solidFill>
                <a:ea typeface="Arial Unicode MS"/>
                <a:cs typeface="Arial"/>
              </a:rPr>
              <a:t> </a:t>
            </a:r>
            <a:r>
              <a:rPr lang="fr-FR" sz="2600" b="1" dirty="0">
                <a:solidFill>
                  <a:schemeClr val="tx2"/>
                </a:solidFill>
                <a:ea typeface="Arial Unicode MS"/>
                <a:cs typeface="Arial"/>
              </a:rPr>
              <a:t> </a:t>
            </a:r>
            <a:r>
              <a:rPr lang="fr-FR" sz="2600" dirty="0">
                <a:solidFill>
                  <a:schemeClr val="tx2"/>
                </a:solidFill>
                <a:ea typeface="Arial Unicode MS"/>
                <a:cs typeface="Arial"/>
              </a:rPr>
              <a:t>Budget total : </a:t>
            </a:r>
            <a:r>
              <a:rPr lang="fr-FR" sz="2600" b="1" dirty="0" err="1">
                <a:solidFill>
                  <a:schemeClr val="tx2"/>
                </a:solidFill>
                <a:ea typeface="Arial Unicode MS"/>
                <a:cs typeface="Arial"/>
              </a:rPr>
              <a:t>approx</a:t>
            </a:r>
            <a:r>
              <a:rPr lang="fr-FR" sz="2600" b="1" dirty="0">
                <a:solidFill>
                  <a:schemeClr val="tx2"/>
                </a:solidFill>
                <a:ea typeface="Arial Unicode MS"/>
                <a:cs typeface="Arial"/>
              </a:rPr>
              <a:t>. 2M Euro</a:t>
            </a:r>
          </a:p>
          <a:p>
            <a:pPr algn="just">
              <a:buClr>
                <a:srgbClr val="C00000"/>
              </a:buClr>
              <a:buFont typeface="Wingdings" panose="05000000000000000000" pitchFamily="2" charset="2"/>
              <a:buChar char="ü"/>
            </a:pPr>
            <a:endParaRPr lang="fr-FR" sz="2600" b="1" dirty="0">
              <a:solidFill>
                <a:schemeClr val="tx2"/>
              </a:solidFill>
              <a:ea typeface="Arial Unicode MS"/>
              <a:cs typeface="Arial"/>
            </a:endParaRPr>
          </a:p>
          <a:p>
            <a:pPr algn="just">
              <a:buClr>
                <a:srgbClr val="C00000"/>
              </a:buClr>
              <a:buFont typeface="Wingdings" panose="05000000000000000000" pitchFamily="2" charset="2"/>
              <a:buChar char="ü"/>
            </a:pPr>
            <a:r>
              <a:rPr lang="fr-FR" sz="2600" b="1" dirty="0">
                <a:solidFill>
                  <a:schemeClr val="tx2"/>
                </a:solidFill>
                <a:ea typeface="Arial Unicode MS"/>
                <a:cs typeface="Arial"/>
              </a:rPr>
              <a:t> </a:t>
            </a:r>
            <a:r>
              <a:rPr lang="fr-FR" sz="2600" dirty="0">
                <a:solidFill>
                  <a:schemeClr val="tx2"/>
                </a:solidFill>
                <a:ea typeface="Arial Unicode MS"/>
                <a:cs typeface="Arial"/>
              </a:rPr>
              <a:t>Nombre de projets sélectionnés : </a:t>
            </a:r>
            <a:r>
              <a:rPr lang="fr-FR" sz="2600" b="1" dirty="0">
                <a:solidFill>
                  <a:schemeClr val="tx2"/>
                </a:solidFill>
                <a:ea typeface="Arial Unicode MS"/>
                <a:cs typeface="Arial"/>
              </a:rPr>
              <a:t>approx. 36 </a:t>
            </a:r>
          </a:p>
          <a:p>
            <a:pPr algn="just">
              <a:buClr>
                <a:srgbClr val="C00000"/>
              </a:buClr>
              <a:buFont typeface="Wingdings" panose="05000000000000000000" pitchFamily="2" charset="2"/>
              <a:buChar char="ü"/>
            </a:pPr>
            <a:endParaRPr lang="fr-FR" b="1" dirty="0">
              <a:solidFill>
                <a:schemeClr val="tx2"/>
              </a:solidFill>
              <a:ea typeface="Arial Unicode MS"/>
              <a:cs typeface="Arial"/>
            </a:endParaRPr>
          </a:p>
          <a:p>
            <a:pPr algn="just">
              <a:buClr>
                <a:srgbClr val="C00000"/>
              </a:buClr>
              <a:buFont typeface="Wingdings" panose="05000000000000000000" pitchFamily="2" charset="2"/>
              <a:buChar char="ü"/>
            </a:pPr>
            <a:endParaRPr lang="fr-FR" dirty="0">
              <a:solidFill>
                <a:schemeClr val="tx2"/>
              </a:solidFill>
              <a:ea typeface="Arial Unicode MS"/>
              <a:cs typeface="Arial"/>
            </a:endParaRPr>
          </a:p>
        </p:txBody>
      </p:sp>
      <p:sp>
        <p:nvSpPr>
          <p:cNvPr id="5" name="Rounded Rectangle 3">
            <a:extLst>
              <a:ext uri="{FF2B5EF4-FFF2-40B4-BE49-F238E27FC236}">
                <a16:creationId xmlns:a16="http://schemas.microsoft.com/office/drawing/2014/main" id="{B49E9B13-89D0-477F-B998-67C1D0E223D6}"/>
              </a:ext>
            </a:extLst>
          </p:cNvPr>
          <p:cNvSpPr/>
          <p:nvPr/>
        </p:nvSpPr>
        <p:spPr bwMode="auto">
          <a:xfrm>
            <a:off x="1219787" y="283094"/>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BE" altLang="en-US" sz="3200" b="1" dirty="0">
                <a:solidFill>
                  <a:srgbClr val="F3C711"/>
                </a:solidFill>
                <a:latin typeface="Arial" panose="020B0604020202020204" pitchFamily="34" charset="0"/>
                <a:ea typeface="+mj-ea"/>
                <a:cs typeface="Arial" panose="020B0604020202020204" pitchFamily="34" charset="0"/>
              </a:rPr>
              <a:t>EMDM : budget et durée</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1836674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5DD10FBD-C93C-4B57-A3EE-7231D3AD321A}"/>
              </a:ext>
            </a:extLst>
          </p:cNvPr>
          <p:cNvSpPr>
            <a:spLocks noGrp="1"/>
          </p:cNvSpPr>
          <p:nvPr>
            <p:ph sz="half" idx="4294967295"/>
          </p:nvPr>
        </p:nvSpPr>
        <p:spPr>
          <a:xfrm>
            <a:off x="198783" y="1607285"/>
            <a:ext cx="4724400" cy="3500437"/>
          </a:xfrm>
          <a:prstGeom prst="rect">
            <a:avLst/>
          </a:prstGeom>
        </p:spPr>
        <p:txBody>
          <a:bodyPr>
            <a:normAutofit/>
          </a:bodyPr>
          <a:lstStyle/>
          <a:p>
            <a:pPr marL="0" indent="0" algn="just">
              <a:buNone/>
            </a:pPr>
            <a:r>
              <a:rPr lang="fr-FR" sz="2400" dirty="0">
                <a:solidFill>
                  <a:schemeClr val="tx2"/>
                </a:solidFill>
                <a:ea typeface="Arial Unicode MS"/>
                <a:cs typeface="Arial"/>
              </a:rPr>
              <a:t>Les opportunités du nouveau programme Erasmus 2021-2027 et les informations relatives aux demandes sont publiées sur le portail de la Commission :</a:t>
            </a:r>
          </a:p>
          <a:p>
            <a:pPr marL="0" indent="0" algn="just">
              <a:buNone/>
            </a:pPr>
            <a:r>
              <a:rPr lang="fr-FR" sz="2400" b="1" dirty="0">
                <a:solidFill>
                  <a:schemeClr val="tx2"/>
                </a:solidFill>
                <a:ea typeface="Arial Unicode MS"/>
                <a:cs typeface="Arial"/>
              </a:rPr>
              <a:t>European </a:t>
            </a:r>
            <a:r>
              <a:rPr lang="fr-FR" sz="2400" b="1" dirty="0" err="1">
                <a:solidFill>
                  <a:schemeClr val="tx2"/>
                </a:solidFill>
                <a:ea typeface="Arial Unicode MS"/>
                <a:cs typeface="Arial"/>
              </a:rPr>
              <a:t>Commission’s</a:t>
            </a:r>
            <a:r>
              <a:rPr lang="fr-FR" sz="2400" b="1" dirty="0">
                <a:solidFill>
                  <a:schemeClr val="tx2"/>
                </a:solidFill>
                <a:ea typeface="Arial Unicode MS"/>
                <a:cs typeface="Arial"/>
              </a:rPr>
              <a:t> Funding &amp; Tender Opportunities Portal</a:t>
            </a:r>
            <a:endParaRPr lang="fr-FR" sz="2400" dirty="0"/>
          </a:p>
        </p:txBody>
      </p:sp>
      <p:pic>
        <p:nvPicPr>
          <p:cNvPr id="12" name="Espace réservé du contenu 11">
            <a:extLst>
              <a:ext uri="{FF2B5EF4-FFF2-40B4-BE49-F238E27FC236}">
                <a16:creationId xmlns:a16="http://schemas.microsoft.com/office/drawing/2014/main" id="{45B0D818-3AD0-4615-AF7E-C341827DF76A}"/>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4973"/>
          <a:stretch/>
        </p:blipFill>
        <p:spPr>
          <a:xfrm>
            <a:off x="5444780" y="1607286"/>
            <a:ext cx="6548437" cy="3500437"/>
          </a:xfrm>
          <a:prstGeom prst="rect">
            <a:avLst/>
          </a:prstGeom>
        </p:spPr>
      </p:pic>
      <p:sp>
        <p:nvSpPr>
          <p:cNvPr id="15" name="Rounded Rectangle 3">
            <a:extLst>
              <a:ext uri="{FF2B5EF4-FFF2-40B4-BE49-F238E27FC236}">
                <a16:creationId xmlns:a16="http://schemas.microsoft.com/office/drawing/2014/main" id="{30D3F578-1AD0-4F53-A4F2-8E879C6342C7}"/>
              </a:ext>
            </a:extLst>
          </p:cNvPr>
          <p:cNvSpPr/>
          <p:nvPr/>
        </p:nvSpPr>
        <p:spPr bwMode="auto">
          <a:xfrm>
            <a:off x="1219787" y="250769"/>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FR" sz="3200" b="1" dirty="0">
                <a:solidFill>
                  <a:srgbClr val="F3C711"/>
                </a:solidFill>
                <a:latin typeface="Arial" panose="020B0604020202020204" pitchFamily="34" charset="0"/>
                <a:ea typeface="+mj-ea"/>
                <a:cs typeface="Arial" panose="020B0604020202020204" pitchFamily="34" charset="0"/>
              </a:rPr>
              <a:t>EMDM : comment candidater ?</a:t>
            </a:r>
            <a:endParaRPr lang="fr-FR"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
        <p:nvSpPr>
          <p:cNvPr id="16" name="ZoneTexte 15">
            <a:extLst>
              <a:ext uri="{FF2B5EF4-FFF2-40B4-BE49-F238E27FC236}">
                <a16:creationId xmlns:a16="http://schemas.microsoft.com/office/drawing/2014/main" id="{5699ED50-3A2E-411A-9AA4-6398C769D603}"/>
              </a:ext>
            </a:extLst>
          </p:cNvPr>
          <p:cNvSpPr txBox="1"/>
          <p:nvPr/>
        </p:nvSpPr>
        <p:spPr>
          <a:xfrm>
            <a:off x="732467" y="5561581"/>
            <a:ext cx="11252864" cy="738664"/>
          </a:xfrm>
          <a:prstGeom prst="rect">
            <a:avLst/>
          </a:prstGeom>
          <a:noFill/>
        </p:spPr>
        <p:txBody>
          <a:bodyPr wrap="square" rtlCol="0">
            <a:spAutoFit/>
          </a:bodyPr>
          <a:lstStyle/>
          <a:p>
            <a:pPr algn="ctr"/>
            <a:r>
              <a:rPr lang="en-GB" sz="2400" b="1" u="sng" dirty="0">
                <a:latin typeface="Arial" panose="020B0604020202020204" pitchFamily="34" charset="0"/>
                <a:cs typeface="Arial" panose="020B0604020202020204" pitchFamily="34" charset="0"/>
                <a:hlinkClick r:id="rId4"/>
              </a:rPr>
              <a:t>https://ec.europa.eu/info/funding-tenders/opportunities/portal/screen/home</a:t>
            </a:r>
            <a:endParaRPr lang="en-GB" sz="2400" b="1" u="sng" dirty="0">
              <a:latin typeface="Arial" panose="020B0604020202020204" pitchFamily="34" charset="0"/>
              <a:cs typeface="Arial" panose="020B0604020202020204" pitchFamily="34" charset="0"/>
            </a:endParaRPr>
          </a:p>
          <a:p>
            <a:pPr algn="ctr"/>
            <a:endParaRPr lang="fr-FR" dirty="0"/>
          </a:p>
        </p:txBody>
      </p:sp>
    </p:spTree>
    <p:extLst>
      <p:ext uri="{BB962C8B-B14F-4D97-AF65-F5344CB8AC3E}">
        <p14:creationId xmlns:p14="http://schemas.microsoft.com/office/powerpoint/2010/main" val="326621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00271" y="1217468"/>
            <a:ext cx="9864000" cy="4423064"/>
          </a:xfr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361950" algn="just">
              <a:spcAft>
                <a:spcPts val="1200"/>
              </a:spcAft>
              <a:buClr>
                <a:srgbClr val="C00000"/>
              </a:buClr>
              <a:buSzPct val="90000"/>
              <a:buFont typeface="Wingdings" pitchFamily="2" charset="2"/>
              <a:buChar char="Ø"/>
              <a:defRPr/>
            </a:pPr>
            <a:r>
              <a:rPr lang="fr-FR" dirty="0">
                <a:solidFill>
                  <a:schemeClr val="tx2"/>
                </a:solidFill>
                <a:ea typeface="Arial Unicode MS"/>
                <a:cs typeface="Arial"/>
              </a:rPr>
              <a:t>Evaluation par des experts externes et indépendants : </a:t>
            </a:r>
            <a:r>
              <a:rPr lang="fr-FR" b="1" dirty="0">
                <a:solidFill>
                  <a:schemeClr val="tx2"/>
                </a:solidFill>
                <a:ea typeface="Arial Unicode MS"/>
                <a:cs typeface="Arial"/>
              </a:rPr>
              <a:t>2 experts évaluent chaque projet</a:t>
            </a:r>
            <a:r>
              <a:rPr lang="fr-FR" dirty="0">
                <a:solidFill>
                  <a:schemeClr val="tx2"/>
                </a:solidFill>
                <a:ea typeface="Arial Unicode MS"/>
                <a:cs typeface="Arial"/>
              </a:rPr>
              <a:t> </a:t>
            </a:r>
          </a:p>
          <a:p>
            <a:pPr marL="542925" indent="-361950" algn="just">
              <a:spcAft>
                <a:spcPts val="1200"/>
              </a:spcAft>
              <a:buClr>
                <a:srgbClr val="C00000"/>
              </a:buClr>
              <a:buSzPct val="90000"/>
              <a:buFont typeface="Wingdings" pitchFamily="2" charset="2"/>
              <a:buChar char="Ø"/>
              <a:defRPr/>
            </a:pPr>
            <a:r>
              <a:rPr lang="fr-FR" dirty="0">
                <a:solidFill>
                  <a:schemeClr val="tx2"/>
                </a:solidFill>
                <a:ea typeface="Arial Unicode MS"/>
                <a:cs typeface="Arial"/>
              </a:rPr>
              <a:t>1 seuil : le projet doit obtenir </a:t>
            </a:r>
            <a:r>
              <a:rPr lang="fr-FR" b="1" dirty="0">
                <a:solidFill>
                  <a:schemeClr val="tx2"/>
                </a:solidFill>
                <a:ea typeface="Arial Unicode MS"/>
                <a:cs typeface="Arial"/>
              </a:rPr>
              <a:t>au moins 60 points </a:t>
            </a:r>
            <a:r>
              <a:rPr lang="fr-FR" dirty="0">
                <a:solidFill>
                  <a:schemeClr val="tx2"/>
                </a:solidFill>
                <a:ea typeface="Arial Unicode MS"/>
                <a:cs typeface="Arial"/>
              </a:rPr>
              <a:t>pour être sélectionné</a:t>
            </a:r>
          </a:p>
          <a:p>
            <a:pPr marL="542925" indent="-361950" algn="just">
              <a:spcAft>
                <a:spcPts val="1200"/>
              </a:spcAft>
              <a:buClr>
                <a:srgbClr val="C00000"/>
              </a:buClr>
              <a:buSzPct val="90000"/>
              <a:buFont typeface="Wingdings" pitchFamily="2" charset="2"/>
              <a:buChar char="Ø"/>
              <a:defRPr/>
            </a:pPr>
            <a:r>
              <a:rPr lang="fr-FR" dirty="0">
                <a:solidFill>
                  <a:schemeClr val="tx2"/>
                </a:solidFill>
                <a:ea typeface="Arial Unicode MS"/>
                <a:cs typeface="Arial"/>
              </a:rPr>
              <a:t>En cas d’</a:t>
            </a:r>
            <a:r>
              <a:rPr lang="fr-FR" i="1" dirty="0">
                <a:solidFill>
                  <a:schemeClr val="tx2"/>
                </a:solidFill>
                <a:ea typeface="Arial Unicode MS"/>
                <a:cs typeface="Arial"/>
              </a:rPr>
              <a:t>ex aequo</a:t>
            </a:r>
            <a:r>
              <a:rPr lang="fr-FR" dirty="0">
                <a:solidFill>
                  <a:schemeClr val="tx2"/>
                </a:solidFill>
                <a:ea typeface="Arial Unicode MS"/>
                <a:cs typeface="Arial"/>
              </a:rPr>
              <a:t>, la priorité sera donnée au projet ayant la note la plus élevée au critère “</a:t>
            </a:r>
            <a:r>
              <a:rPr lang="fr-FR" b="1" dirty="0">
                <a:solidFill>
                  <a:schemeClr val="tx2"/>
                </a:solidFill>
                <a:ea typeface="Arial Unicode MS"/>
                <a:cs typeface="Arial"/>
              </a:rPr>
              <a:t>Pertinence du projet</a:t>
            </a:r>
            <a:r>
              <a:rPr lang="fr-FR" dirty="0">
                <a:solidFill>
                  <a:schemeClr val="tx2"/>
                </a:solidFill>
                <a:ea typeface="Arial Unicode MS"/>
                <a:cs typeface="Arial"/>
              </a:rPr>
              <a:t>” puis au critère  “</a:t>
            </a:r>
            <a:r>
              <a:rPr lang="fr-FR" b="1" dirty="0">
                <a:solidFill>
                  <a:schemeClr val="tx2"/>
                </a:solidFill>
                <a:ea typeface="Arial Unicode MS"/>
                <a:cs typeface="Arial"/>
              </a:rPr>
              <a:t>impact » puis « qualité »</a:t>
            </a:r>
          </a:p>
        </p:txBody>
      </p:sp>
      <p:sp>
        <p:nvSpPr>
          <p:cNvPr id="5" name="Rounded Rectangle 3">
            <a:extLst>
              <a:ext uri="{FF2B5EF4-FFF2-40B4-BE49-F238E27FC236}">
                <a16:creationId xmlns:a16="http://schemas.microsoft.com/office/drawing/2014/main" id="{B49E9B13-89D0-477F-B998-67C1D0E223D6}"/>
              </a:ext>
            </a:extLst>
          </p:cNvPr>
          <p:cNvSpPr/>
          <p:nvPr/>
        </p:nvSpPr>
        <p:spPr bwMode="auto">
          <a:xfrm>
            <a:off x="1163999" y="351841"/>
            <a:ext cx="953654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FR" altLang="en-US" sz="3200" b="1" dirty="0">
                <a:solidFill>
                  <a:srgbClr val="F3C711"/>
                </a:solidFill>
                <a:latin typeface="Arial" panose="020B0604020202020204" pitchFamily="34" charset="0"/>
                <a:ea typeface="+mj-ea"/>
                <a:cs typeface="Arial" panose="020B0604020202020204" pitchFamily="34" charset="0"/>
              </a:rPr>
              <a:t>EMDM : procédure d’évaluation </a:t>
            </a:r>
            <a:endParaRPr lang="fr-FR"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992837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4003" y="1740038"/>
            <a:ext cx="9735425" cy="2305372"/>
          </a:xfr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42975" lvl="1" indent="-361950">
              <a:lnSpc>
                <a:spcPct val="100000"/>
              </a:lnSpc>
              <a:spcBef>
                <a:spcPts val="0"/>
              </a:spcBef>
              <a:spcAft>
                <a:spcPts val="600"/>
              </a:spcAft>
              <a:buSzPct val="90000"/>
              <a:buFont typeface="Wingdings" panose="05000000000000000000" pitchFamily="2" charset="2"/>
              <a:buChar char="ü"/>
              <a:defRPr/>
            </a:pPr>
            <a:r>
              <a:rPr lang="fr-FR" sz="2200" dirty="0">
                <a:solidFill>
                  <a:schemeClr val="tx2"/>
                </a:solidFill>
                <a:ea typeface="Arial Unicode MS" pitchFamily="34" charset="-128"/>
              </a:rPr>
              <a:t>Buts et objectifs spécifiques du projet ainsi que leur pertinence</a:t>
            </a:r>
          </a:p>
          <a:p>
            <a:pPr marL="942975" lvl="1" indent="-361950">
              <a:lnSpc>
                <a:spcPct val="100000"/>
              </a:lnSpc>
              <a:spcBef>
                <a:spcPts val="0"/>
              </a:spcBef>
              <a:spcAft>
                <a:spcPts val="600"/>
              </a:spcAft>
              <a:buSzPct val="90000"/>
              <a:buFont typeface="Wingdings" panose="05000000000000000000" pitchFamily="2" charset="2"/>
              <a:buChar char="ü"/>
              <a:defRPr/>
            </a:pPr>
            <a:r>
              <a:rPr lang="fr-FR" sz="2200" dirty="0">
                <a:solidFill>
                  <a:schemeClr val="tx2"/>
                </a:solidFill>
                <a:ea typeface="Arial Unicode MS" pitchFamily="34" charset="-128"/>
              </a:rPr>
              <a:t>Stratégies proposées</a:t>
            </a:r>
          </a:p>
          <a:p>
            <a:pPr marL="942975" lvl="1" indent="-361950">
              <a:lnSpc>
                <a:spcPct val="100000"/>
              </a:lnSpc>
              <a:spcBef>
                <a:spcPts val="0"/>
              </a:spcBef>
              <a:spcAft>
                <a:spcPts val="600"/>
              </a:spcAft>
              <a:buSzPct val="90000"/>
              <a:buFont typeface="Wingdings" panose="05000000000000000000" pitchFamily="2" charset="2"/>
              <a:buChar char="ü"/>
              <a:defRPr/>
            </a:pPr>
            <a:r>
              <a:rPr lang="fr-FR" sz="2200" dirty="0">
                <a:solidFill>
                  <a:schemeClr val="tx2"/>
                </a:solidFill>
                <a:ea typeface="Arial Unicode MS" pitchFamily="34" charset="-128"/>
              </a:rPr>
              <a:t>Ambition du projet </a:t>
            </a:r>
          </a:p>
          <a:p>
            <a:pPr marL="942975" lvl="1" indent="-361950">
              <a:lnSpc>
                <a:spcPct val="100000"/>
              </a:lnSpc>
              <a:spcBef>
                <a:spcPts val="0"/>
              </a:spcBef>
              <a:spcAft>
                <a:spcPts val="600"/>
              </a:spcAft>
              <a:buSzPct val="90000"/>
              <a:buFont typeface="Wingdings" panose="05000000000000000000" pitchFamily="2" charset="2"/>
              <a:buChar char="ü"/>
              <a:defRPr/>
            </a:pPr>
            <a:r>
              <a:rPr lang="fr-FR" sz="2200" dirty="0">
                <a:solidFill>
                  <a:schemeClr val="tx2"/>
                </a:solidFill>
                <a:ea typeface="Arial Unicode MS" pitchFamily="34" charset="-128"/>
              </a:rPr>
              <a:t>Nouveaux consortia et possibilités d’impliquer des pays programme/ universités / domaines thématiques d’études sous représentés</a:t>
            </a:r>
            <a:endParaRPr lang="fr-FR" sz="2200" b="1" i="1" dirty="0">
              <a:solidFill>
                <a:schemeClr val="tx2"/>
              </a:solidFill>
              <a:ea typeface="Arial Unicode MS" pitchFamily="34" charset="-128"/>
            </a:endParaRPr>
          </a:p>
        </p:txBody>
      </p:sp>
      <p:sp>
        <p:nvSpPr>
          <p:cNvPr id="6" name="Rounded Rectangle 9">
            <a:extLst>
              <a:ext uri="{FF2B5EF4-FFF2-40B4-BE49-F238E27FC236}">
                <a16:creationId xmlns:a16="http://schemas.microsoft.com/office/drawing/2014/main" id="{B49E9B13-89D0-477F-B998-67C1D0E223D6}"/>
              </a:ext>
            </a:extLst>
          </p:cNvPr>
          <p:cNvSpPr/>
          <p:nvPr/>
        </p:nvSpPr>
        <p:spPr bwMode="auto">
          <a:xfrm>
            <a:off x="1251275" y="201990"/>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fr-FR" altLang="en-US" sz="3200" b="1" dirty="0">
                <a:solidFill>
                  <a:srgbClr val="F3C711"/>
                </a:solidFill>
                <a:latin typeface="Arial" panose="020B0604020202020204" pitchFamily="34" charset="0"/>
                <a:ea typeface="+mj-ea"/>
                <a:cs typeface="Arial" panose="020B0604020202020204" pitchFamily="34" charset="0"/>
              </a:rPr>
              <a:t> EMDM : critères de sélection (1) </a:t>
            </a:r>
            <a:endParaRPr lang="fr-FR"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
        <p:nvSpPr>
          <p:cNvPr id="8" name="Rounded Rectangle 1">
            <a:extLst>
              <a:ext uri="{FF2B5EF4-FFF2-40B4-BE49-F238E27FC236}">
                <a16:creationId xmlns:a16="http://schemas.microsoft.com/office/drawing/2014/main" id="{519B1C30-C5FD-4FDA-99C3-957A11CB36F6}"/>
              </a:ext>
            </a:extLst>
          </p:cNvPr>
          <p:cNvSpPr/>
          <p:nvPr/>
        </p:nvSpPr>
        <p:spPr bwMode="auto">
          <a:xfrm>
            <a:off x="1219750" y="1236784"/>
            <a:ext cx="9752400" cy="442674"/>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rPr>
              <a:t>Pertinence du projet</a:t>
            </a:r>
            <a:r>
              <a:rPr lang="fr-FR" sz="2000" b="1" dirty="0">
                <a:solidFill>
                  <a:srgbClr val="44546A"/>
                </a:solidFill>
                <a:latin typeface="Arial" panose="020B0604020202020204" pitchFamily="34" charset="0"/>
                <a:cs typeface="Arial" panose="020B0604020202020204" pitchFamily="34" charset="0"/>
                <a:sym typeface="Webdings" pitchFamily="18" charset="2"/>
              </a:rPr>
              <a:t> (max. 40 points)</a:t>
            </a:r>
            <a:endPar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endParaRPr>
          </a:p>
        </p:txBody>
      </p:sp>
      <p:sp>
        <p:nvSpPr>
          <p:cNvPr id="9" name="Rounded Rectangle 1">
            <a:extLst>
              <a:ext uri="{FF2B5EF4-FFF2-40B4-BE49-F238E27FC236}">
                <a16:creationId xmlns:a16="http://schemas.microsoft.com/office/drawing/2014/main" id="{5209AEEF-73F6-4131-96FD-D6530A0DC6E5}"/>
              </a:ext>
            </a:extLst>
          </p:cNvPr>
          <p:cNvSpPr/>
          <p:nvPr/>
        </p:nvSpPr>
        <p:spPr bwMode="auto">
          <a:xfrm>
            <a:off x="1219750" y="4045410"/>
            <a:ext cx="9752400" cy="442674"/>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kumimoji="0" lang="fr-FR" sz="2000" b="1" i="0" u="none" strike="noStrike" kern="1200" cap="none" spc="0" normalizeH="0" baseline="0" dirty="0">
                <a:ln>
                  <a:noFill/>
                </a:ln>
                <a:solidFill>
                  <a:srgbClr val="44546A"/>
                </a:solidFill>
                <a:effectLst/>
                <a:uLnTx/>
                <a:uFillTx/>
                <a:latin typeface="Arial" panose="020B0604020202020204" pitchFamily="34" charset="0"/>
                <a:cs typeface="Arial" panose="020B0604020202020204" pitchFamily="34" charset="0"/>
                <a:sym typeface="Webdings" pitchFamily="18" charset="2"/>
              </a:rPr>
              <a:t>Qualité du projet et mise en œuvre (max. 20 points)</a:t>
            </a:r>
          </a:p>
        </p:txBody>
      </p:sp>
      <p:sp>
        <p:nvSpPr>
          <p:cNvPr id="2" name="ZoneTexte 1">
            <a:extLst>
              <a:ext uri="{FF2B5EF4-FFF2-40B4-BE49-F238E27FC236}">
                <a16:creationId xmlns:a16="http://schemas.microsoft.com/office/drawing/2014/main" id="{A6658AF5-867F-4659-8D3D-9810FA777592}"/>
              </a:ext>
            </a:extLst>
          </p:cNvPr>
          <p:cNvSpPr txBox="1"/>
          <p:nvPr/>
        </p:nvSpPr>
        <p:spPr>
          <a:xfrm>
            <a:off x="655528" y="4645884"/>
            <a:ext cx="9703900" cy="1600438"/>
          </a:xfrm>
          <a:prstGeom prst="rect">
            <a:avLst/>
          </a:prstGeom>
          <a:noFill/>
        </p:spPr>
        <p:txBody>
          <a:bodyPr wrap="square" rtlCol="0">
            <a:spAutoFit/>
          </a:bodyPr>
          <a:lstStyle/>
          <a:p>
            <a:pPr marL="942975" lvl="1" indent="-361950" algn="just">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Programme des activités pour atteindre les objectifs et les résultats</a:t>
            </a:r>
          </a:p>
          <a:p>
            <a:pPr marL="942975" lvl="1" indent="-361950" algn="just">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Ressources opérationnelles </a:t>
            </a:r>
          </a:p>
          <a:p>
            <a:pPr marL="942975" lvl="1" indent="-361950" algn="just">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Etapes prévues afin de lancer l’accréditation et le processus d’évaluation du master</a:t>
            </a:r>
          </a:p>
        </p:txBody>
      </p:sp>
    </p:spTree>
    <p:extLst>
      <p:ext uri="{BB962C8B-B14F-4D97-AF65-F5344CB8AC3E}">
        <p14:creationId xmlns:p14="http://schemas.microsoft.com/office/powerpoint/2010/main" val="3298533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ounded Rectangle 8">
            <a:extLst>
              <a:ext uri="{FF2B5EF4-FFF2-40B4-BE49-F238E27FC236}">
                <a16:creationId xmlns:a16="http://schemas.microsoft.com/office/drawing/2014/main" id="{B49E9B13-89D0-477F-B998-67C1D0E223D6}"/>
              </a:ext>
            </a:extLst>
          </p:cNvPr>
          <p:cNvSpPr/>
          <p:nvPr/>
        </p:nvSpPr>
        <p:spPr bwMode="auto">
          <a:xfrm>
            <a:off x="1287368" y="277405"/>
            <a:ext cx="9752425" cy="753058"/>
          </a:xfrm>
          <a:prstGeom prst="roundRect">
            <a:avLst>
              <a:gd name="adj" fmla="val 50000"/>
            </a:avLst>
          </a:prstGeom>
          <a:solidFill>
            <a:schemeClr val="accent1">
              <a:lumMod val="50000"/>
            </a:schemeClr>
          </a:solidFill>
        </p:spPr>
        <p:txBody>
          <a:bodyPr vert="horz" lIns="91440" tIns="45720" rIns="91440" bIns="0" rtlCol="0" anchor="ctr" anchorCtr="0">
            <a:noAutofit/>
          </a:bodyPr>
          <a:lstStyle/>
          <a:p>
            <a:pPr algn="ctr">
              <a:lnSpc>
                <a:spcPct val="90000"/>
              </a:lnSpc>
              <a:spcBef>
                <a:spcPct val="0"/>
              </a:spcBef>
            </a:pPr>
            <a:r>
              <a:rPr lang="en-GB" altLang="en-US" sz="3200" b="1" dirty="0">
                <a:solidFill>
                  <a:srgbClr val="F3C711"/>
                </a:solidFill>
                <a:latin typeface="Arial" panose="020B0604020202020204" pitchFamily="34" charset="0"/>
                <a:ea typeface="+mj-ea"/>
                <a:cs typeface="Arial" panose="020B0604020202020204" pitchFamily="34" charset="0"/>
              </a:rPr>
              <a:t>EMDM : </a:t>
            </a:r>
            <a:r>
              <a:rPr lang="fr-FR" altLang="en-US" sz="3200" b="1" dirty="0">
                <a:solidFill>
                  <a:srgbClr val="F3C711"/>
                </a:solidFill>
                <a:latin typeface="Arial" panose="020B0604020202020204" pitchFamily="34" charset="0"/>
                <a:ea typeface="+mj-ea"/>
                <a:cs typeface="Arial" panose="020B0604020202020204" pitchFamily="34" charset="0"/>
              </a:rPr>
              <a:t>critères de sélection </a:t>
            </a:r>
            <a:r>
              <a:rPr lang="en-GB" altLang="en-US" sz="3200" b="1" dirty="0">
                <a:solidFill>
                  <a:srgbClr val="F3C711"/>
                </a:solidFill>
                <a:latin typeface="Arial" panose="020B0604020202020204" pitchFamily="34" charset="0"/>
                <a:ea typeface="+mj-ea"/>
                <a:cs typeface="Arial" panose="020B0604020202020204" pitchFamily="34" charset="0"/>
              </a:rPr>
              <a:t>(2)</a:t>
            </a:r>
            <a:endParaRPr lang="en-GB" sz="3200" b="1" dirty="0">
              <a:solidFill>
                <a:srgbClr val="F3C711"/>
              </a:solidFill>
              <a:latin typeface="Arial" panose="020B0604020202020204" pitchFamily="34" charset="0"/>
              <a:ea typeface="+mj-ea"/>
              <a:cs typeface="Arial" panose="020B0604020202020204" pitchFamily="34" charset="0"/>
              <a:sym typeface="Webdings" pitchFamily="18" charset="2"/>
            </a:endParaRPr>
          </a:p>
        </p:txBody>
      </p:sp>
      <p:sp>
        <p:nvSpPr>
          <p:cNvPr id="3" name="Rectangle 2"/>
          <p:cNvSpPr/>
          <p:nvPr/>
        </p:nvSpPr>
        <p:spPr>
          <a:xfrm>
            <a:off x="694266" y="2166483"/>
            <a:ext cx="9752400" cy="2277547"/>
          </a:xfrm>
          <a:prstGeom prst="rect">
            <a:avLst/>
          </a:prstGeom>
        </p:spPr>
        <p:txBody>
          <a:bodyPr wrap="square">
            <a:spAutoFit/>
          </a:bodyPr>
          <a:lstStyle/>
          <a:p>
            <a:pPr marL="942975" lvl="1" indent="-361950">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Définition des rôles et tâches ainsi que leurs distributions dans l’équipe en charge du projet</a:t>
            </a:r>
          </a:p>
          <a:p>
            <a:pPr marL="942975" lvl="1" indent="-361950">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L’implication d’autres acteurs du monde éducatif et non éducatif et leur(s) contribution(s) à la conception du programme</a:t>
            </a:r>
          </a:p>
          <a:p>
            <a:pPr marL="942975" lvl="1" indent="-361950">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La raison de leur participation, leur valeur ajoutée et leur complémentarité</a:t>
            </a:r>
            <a:endParaRPr lang="fr-FR" sz="2200" i="1" dirty="0">
              <a:solidFill>
                <a:schemeClr val="tx2"/>
              </a:solidFill>
              <a:latin typeface="Arial" panose="020B0604020202020204" pitchFamily="34" charset="0"/>
              <a:ea typeface="Arial Unicode MS" pitchFamily="34" charset="-128"/>
              <a:cs typeface="Arial" panose="020B0604020202020204" pitchFamily="34" charset="0"/>
            </a:endParaRPr>
          </a:p>
        </p:txBody>
      </p:sp>
      <p:sp>
        <p:nvSpPr>
          <p:cNvPr id="2" name="ZoneTexte 1">
            <a:extLst>
              <a:ext uri="{FF2B5EF4-FFF2-40B4-BE49-F238E27FC236}">
                <a16:creationId xmlns:a16="http://schemas.microsoft.com/office/drawing/2014/main" id="{FF85BB74-7226-4CDF-8A68-EA73AC7F3DB6}"/>
              </a:ext>
            </a:extLst>
          </p:cNvPr>
          <p:cNvSpPr txBox="1"/>
          <p:nvPr/>
        </p:nvSpPr>
        <p:spPr>
          <a:xfrm>
            <a:off x="694266" y="5177116"/>
            <a:ext cx="9752400" cy="1615827"/>
          </a:xfrm>
          <a:prstGeom prst="rect">
            <a:avLst/>
          </a:prstGeom>
          <a:noFill/>
        </p:spPr>
        <p:txBody>
          <a:bodyPr wrap="square" rtlCol="0">
            <a:spAutoFit/>
          </a:bodyPr>
          <a:lstStyle/>
          <a:p>
            <a:pPr marL="942975" lvl="1" indent="-361950">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Impact attendu</a:t>
            </a:r>
          </a:p>
          <a:p>
            <a:pPr marL="942975" lvl="1" indent="-361950">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Promotion et dissémination </a:t>
            </a:r>
          </a:p>
          <a:p>
            <a:pPr marL="942975" lvl="1" indent="-361950">
              <a:spcBef>
                <a:spcPts val="0"/>
              </a:spcBef>
              <a:spcAft>
                <a:spcPts val="600"/>
              </a:spcAft>
              <a:buSzPct val="90000"/>
              <a:buFont typeface="Wingdings" panose="05000000000000000000" pitchFamily="2" charset="2"/>
              <a:buChar char="ü"/>
              <a:defRPr/>
            </a:pPr>
            <a:r>
              <a:rPr lang="fr-FR" sz="2200" dirty="0">
                <a:solidFill>
                  <a:schemeClr val="tx2"/>
                </a:solidFill>
                <a:latin typeface="Arial" panose="020B0604020202020204" pitchFamily="34" charset="0"/>
                <a:ea typeface="Arial Unicode MS" pitchFamily="34" charset="-128"/>
                <a:cs typeface="Arial" panose="020B0604020202020204" pitchFamily="34" charset="0"/>
              </a:rPr>
              <a:t>Pérennité et identification des sources de financement possibles</a:t>
            </a:r>
          </a:p>
          <a:p>
            <a:endParaRPr lang="fr-FR" dirty="0"/>
          </a:p>
        </p:txBody>
      </p:sp>
      <p:sp>
        <p:nvSpPr>
          <p:cNvPr id="8" name="Rounded Rectangle 1">
            <a:extLst>
              <a:ext uri="{FF2B5EF4-FFF2-40B4-BE49-F238E27FC236}">
                <a16:creationId xmlns:a16="http://schemas.microsoft.com/office/drawing/2014/main" id="{68DD165A-A561-467F-B6EE-428D449FC65A}"/>
              </a:ext>
            </a:extLst>
          </p:cNvPr>
          <p:cNvSpPr/>
          <p:nvPr/>
        </p:nvSpPr>
        <p:spPr bwMode="auto">
          <a:xfrm>
            <a:off x="1287368" y="1264078"/>
            <a:ext cx="9752400" cy="783193"/>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lang="fr-FR" sz="2000" b="1" dirty="0">
                <a:solidFill>
                  <a:srgbClr val="44546A"/>
                </a:solidFill>
                <a:latin typeface="Arial" panose="020B0604020202020204" pitchFamily="34" charset="0"/>
                <a:cs typeface="Arial" panose="020B0604020202020204" pitchFamily="34" charset="0"/>
                <a:sym typeface="Webdings" pitchFamily="18" charset="2"/>
              </a:rPr>
              <a:t>Qualité de l’équipe responsable du projet et des modalités de coopération (max. 20 points)</a:t>
            </a:r>
            <a:endPar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endParaRPr>
          </a:p>
        </p:txBody>
      </p:sp>
      <p:sp>
        <p:nvSpPr>
          <p:cNvPr id="9" name="Rounded Rectangle 1">
            <a:extLst>
              <a:ext uri="{FF2B5EF4-FFF2-40B4-BE49-F238E27FC236}">
                <a16:creationId xmlns:a16="http://schemas.microsoft.com/office/drawing/2014/main" id="{19A2A51F-0046-4E7F-8DFA-A814416160FB}"/>
              </a:ext>
            </a:extLst>
          </p:cNvPr>
          <p:cNvSpPr/>
          <p:nvPr/>
        </p:nvSpPr>
        <p:spPr bwMode="auto">
          <a:xfrm>
            <a:off x="1287368" y="4589393"/>
            <a:ext cx="9752400" cy="442674"/>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rPr>
              <a:t>Impact et dissémination </a:t>
            </a:r>
            <a:r>
              <a:rPr lang="fr-FR" sz="2000" b="1" dirty="0">
                <a:solidFill>
                  <a:srgbClr val="44546A"/>
                </a:solidFill>
                <a:latin typeface="Arial" panose="020B0604020202020204" pitchFamily="34" charset="0"/>
                <a:cs typeface="Arial" panose="020B0604020202020204" pitchFamily="34" charset="0"/>
                <a:sym typeface="Webdings" pitchFamily="18" charset="2"/>
              </a:rPr>
              <a:t>(max. 20 points)</a:t>
            </a:r>
            <a:endPar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endParaRPr>
          </a:p>
        </p:txBody>
      </p:sp>
    </p:spTree>
    <p:extLst>
      <p:ext uri="{BB962C8B-B14F-4D97-AF65-F5344CB8AC3E}">
        <p14:creationId xmlns:p14="http://schemas.microsoft.com/office/powerpoint/2010/main" val="101183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667" y="2267757"/>
            <a:ext cx="10515600" cy="1161243"/>
          </a:xfrm>
          <a:solidFill>
            <a:srgbClr val="F6B101"/>
          </a:solidFill>
        </p:spPr>
        <p:txBody>
          <a:bodyPr anchor="ctr"/>
          <a:lstStyle/>
          <a:p>
            <a:r>
              <a:rPr lang="fr-BE" b="1" dirty="0">
                <a:solidFill>
                  <a:schemeClr val="tx2"/>
                </a:solidFill>
              </a:rPr>
              <a:t>Appel à candidatures :</a:t>
            </a:r>
            <a:br>
              <a:rPr lang="fr-BE" b="1" dirty="0">
                <a:solidFill>
                  <a:schemeClr val="tx2"/>
                </a:solidFill>
              </a:rPr>
            </a:br>
            <a:r>
              <a:rPr lang="fr-BE" b="1" dirty="0">
                <a:solidFill>
                  <a:schemeClr val="tx2"/>
                </a:solidFill>
              </a:rPr>
              <a:t>Master conjoint Erasmus Mundus (EMJM)</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spTree>
    <p:extLst>
      <p:ext uri="{BB962C8B-B14F-4D97-AF65-F5344CB8AC3E}">
        <p14:creationId xmlns:p14="http://schemas.microsoft.com/office/powerpoint/2010/main" val="69865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219787" y="1825625"/>
            <a:ext cx="9752425" cy="372935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C00000"/>
              </a:buClr>
              <a:buFont typeface="Wingdings" panose="05000000000000000000" pitchFamily="2" charset="2"/>
              <a:buChar char="ü"/>
            </a:pPr>
            <a:r>
              <a:rPr lang="fr-BE" sz="2600" b="1" dirty="0">
                <a:solidFill>
                  <a:schemeClr val="tx2"/>
                </a:solidFill>
              </a:rPr>
              <a:t> Curriculum conjoint intégré et procédures de mise en œuvre communes </a:t>
            </a:r>
            <a:r>
              <a:rPr lang="fr-BE" sz="2600" dirty="0">
                <a:solidFill>
                  <a:schemeClr val="tx2"/>
                </a:solidFill>
              </a:rPr>
              <a:t>basés sur les standards de l’assurance qualité des programmes conjoints de l’Espace Européen de l’Education (e.g. sélection, promotion conjointe, services communs, organisation administrative et financière commune, etc.)</a:t>
            </a:r>
          </a:p>
          <a:p>
            <a:pPr algn="just">
              <a:buClr>
                <a:srgbClr val="C00000"/>
              </a:buClr>
              <a:buFont typeface="Wingdings" panose="05000000000000000000" pitchFamily="2" charset="2"/>
              <a:buChar char="ü"/>
            </a:pPr>
            <a:endParaRPr lang="fr-BE" sz="2600" dirty="0">
              <a:solidFill>
                <a:schemeClr val="tx2"/>
              </a:solidFill>
            </a:endParaRPr>
          </a:p>
          <a:p>
            <a:pPr algn="just">
              <a:buClr>
                <a:srgbClr val="C00000"/>
              </a:buClr>
              <a:buFont typeface="Wingdings" panose="05000000000000000000" pitchFamily="2" charset="2"/>
              <a:buChar char="ü"/>
            </a:pPr>
            <a:r>
              <a:rPr lang="fr-BE" sz="2600" b="1" dirty="0">
                <a:solidFill>
                  <a:schemeClr val="tx2"/>
                </a:solidFill>
              </a:rPr>
              <a:t> Consortium d’au moins 3 EES de 3 pays différents dont au moins 2 sont issus de 2 pays programme</a:t>
            </a:r>
            <a:endParaRPr lang="fr-BE" sz="2600" b="1" dirty="0"/>
          </a:p>
          <a:p>
            <a:pPr>
              <a:buFont typeface="Wingdings" panose="05000000000000000000" pitchFamily="2" charset="2"/>
              <a:buChar char="Ø"/>
            </a:pPr>
            <a:endParaRPr lang="fr-BE" sz="2200" dirty="0"/>
          </a:p>
          <a:p>
            <a:pPr marL="0" indent="0">
              <a:buFont typeface="Arial" panose="020B0604020202020204" pitchFamily="34" charset="0"/>
              <a:buNone/>
            </a:pPr>
            <a:endParaRPr lang="en-US" sz="2200" dirty="0"/>
          </a:p>
        </p:txBody>
      </p:sp>
      <p:sp>
        <p:nvSpPr>
          <p:cNvPr id="5" name="Rounded Rectangle 3"/>
          <p:cNvSpPr/>
          <p:nvPr/>
        </p:nvSpPr>
        <p:spPr bwMode="auto">
          <a:xfrm>
            <a:off x="1219787" y="321886"/>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altLang="en-US" sz="3200" b="1" dirty="0">
                <a:solidFill>
                  <a:schemeClr val="tx2"/>
                </a:solidFill>
                <a:latin typeface="Arial" panose="020B0604020202020204" pitchFamily="34" charset="0"/>
                <a:ea typeface="+mj-ea"/>
                <a:cs typeface="Arial" panose="020B0604020202020204" pitchFamily="34" charset="0"/>
              </a:rPr>
              <a:t>EMJM conditions principales (1) </a:t>
            </a:r>
            <a:endParaRPr lang="fr-FR"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318872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bwMode="auto">
          <a:xfrm>
            <a:off x="1287368" y="296949"/>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altLang="en-US" sz="3200" b="1" dirty="0">
                <a:solidFill>
                  <a:schemeClr val="tx2"/>
                </a:solidFill>
                <a:latin typeface="Arial" panose="020B0604020202020204" pitchFamily="34" charset="0"/>
                <a:ea typeface="+mj-ea"/>
                <a:cs typeface="Arial" panose="020B0604020202020204" pitchFamily="34" charset="0"/>
              </a:rPr>
              <a:t>EMJM : conditions principales (2) </a:t>
            </a:r>
            <a:endParaRPr lang="fr-FR"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
        <p:nvSpPr>
          <p:cNvPr id="6" name="Rectangle 5"/>
          <p:cNvSpPr/>
          <p:nvPr/>
        </p:nvSpPr>
        <p:spPr>
          <a:xfrm>
            <a:off x="1210581" y="1782395"/>
            <a:ext cx="9906000" cy="3293209"/>
          </a:xfrm>
          <a:prstGeom prst="rect">
            <a:avLst/>
          </a:prstGeom>
        </p:spPr>
        <p:txBody>
          <a:bodyPr wrap="square">
            <a:spAutoFit/>
          </a:bodyPr>
          <a:lstStyle/>
          <a:p>
            <a:pPr marL="457200" indent="-457200">
              <a:buClr>
                <a:srgbClr val="C00000"/>
              </a:buClr>
              <a:buFont typeface="Wingdings" panose="05000000000000000000" pitchFamily="2" charset="2"/>
              <a:buChar char="ü"/>
            </a:pPr>
            <a:r>
              <a:rPr lang="fr-BE" sz="2600" b="1" dirty="0">
                <a:solidFill>
                  <a:schemeClr val="tx2"/>
                </a:solidFill>
                <a:latin typeface="Arial" panose="020B0604020202020204" pitchFamily="34" charset="0"/>
                <a:cs typeface="Arial" panose="020B0604020202020204" pitchFamily="34" charset="0"/>
              </a:rPr>
              <a:t>Promotion à l’international afin d’attirer et d’inscrire les meilleurs étudiants du monde </a:t>
            </a:r>
            <a:r>
              <a:rPr lang="fr-BE" sz="2600" dirty="0">
                <a:solidFill>
                  <a:schemeClr val="tx2"/>
                </a:solidFill>
                <a:latin typeface="Arial" panose="020B0604020202020204" pitchFamily="34" charset="0"/>
                <a:cs typeface="Arial" panose="020B0604020202020204" pitchFamily="34" charset="0"/>
              </a:rPr>
              <a:t>(une partie d’entre eux pourra bénéficier d’une bourse Erasmus Mundus)</a:t>
            </a:r>
          </a:p>
          <a:p>
            <a:pPr marL="457200" indent="-457200">
              <a:buClr>
                <a:srgbClr val="C00000"/>
              </a:buClr>
              <a:buFont typeface="Wingdings" panose="05000000000000000000" pitchFamily="2" charset="2"/>
              <a:buChar char="ü"/>
            </a:pPr>
            <a:endParaRPr lang="fr-BE" sz="2600" b="1" dirty="0">
              <a:solidFill>
                <a:schemeClr val="tx2"/>
              </a:solidFill>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ü"/>
            </a:pPr>
            <a:r>
              <a:rPr lang="fr-BE" sz="2600" b="1" dirty="0">
                <a:solidFill>
                  <a:schemeClr val="tx2"/>
                </a:solidFill>
                <a:latin typeface="Arial" panose="020B0604020202020204" pitchFamily="34" charset="0"/>
                <a:cs typeface="Arial" panose="020B0604020202020204" pitchFamily="34" charset="0"/>
              </a:rPr>
              <a:t>Mobilité physique obligatoire pour les étudiants</a:t>
            </a:r>
          </a:p>
          <a:p>
            <a:pPr marL="457200" indent="-457200">
              <a:buClr>
                <a:srgbClr val="C00000"/>
              </a:buClr>
              <a:buFont typeface="Wingdings" panose="05000000000000000000" pitchFamily="2" charset="2"/>
              <a:buChar char="ü"/>
            </a:pPr>
            <a:endParaRPr lang="fr-BE" sz="2600" b="1" dirty="0">
              <a:solidFill>
                <a:schemeClr val="tx2"/>
              </a:solidFill>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ü"/>
            </a:pPr>
            <a:r>
              <a:rPr lang="fr-BE" sz="2600" dirty="0">
                <a:solidFill>
                  <a:schemeClr val="tx2"/>
                </a:solidFill>
                <a:latin typeface="Arial" panose="020B0604020202020204" pitchFamily="34" charset="0"/>
                <a:cs typeface="Arial" panose="020B0604020202020204" pitchFamily="34" charset="0"/>
              </a:rPr>
              <a:t>Au moins </a:t>
            </a:r>
            <a:r>
              <a:rPr lang="fr-BE" sz="2600" b="1" dirty="0">
                <a:solidFill>
                  <a:schemeClr val="tx2"/>
                </a:solidFill>
                <a:latin typeface="Arial" panose="020B0604020202020204" pitchFamily="34" charset="0"/>
                <a:cs typeface="Arial" panose="020B0604020202020204" pitchFamily="34" charset="0"/>
              </a:rPr>
              <a:t>2 périodes d’études dans 2 pays dont 1 pays programme (différent du pays de résidence de l’étudiant)</a:t>
            </a:r>
          </a:p>
        </p:txBody>
      </p:sp>
    </p:spTree>
    <p:extLst>
      <p:ext uri="{BB962C8B-B14F-4D97-AF65-F5344CB8AC3E}">
        <p14:creationId xmlns:p14="http://schemas.microsoft.com/office/powerpoint/2010/main" val="492359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bwMode="auto">
          <a:xfrm>
            <a:off x="1219787" y="296728"/>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altLang="en-US" sz="3200" b="1" dirty="0">
                <a:solidFill>
                  <a:schemeClr val="tx2"/>
                </a:solidFill>
                <a:latin typeface="Arial" panose="020B0604020202020204" pitchFamily="34" charset="0"/>
                <a:ea typeface="+mj-ea"/>
                <a:cs typeface="Arial" panose="020B0604020202020204" pitchFamily="34" charset="0"/>
              </a:rPr>
              <a:t>EMJM : conditions principales (3) </a:t>
            </a:r>
            <a:endParaRPr lang="fr-FR"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
        <p:nvSpPr>
          <p:cNvPr id="6" name="Rectangle 5"/>
          <p:cNvSpPr/>
          <p:nvPr/>
        </p:nvSpPr>
        <p:spPr>
          <a:xfrm>
            <a:off x="1142999" y="1662363"/>
            <a:ext cx="9906000" cy="2308324"/>
          </a:xfrm>
          <a:prstGeom prst="rect">
            <a:avLst/>
          </a:prstGeom>
        </p:spPr>
        <p:txBody>
          <a:bodyPr wrap="square">
            <a:spAutoFit/>
          </a:bodyPr>
          <a:lstStyle/>
          <a:p>
            <a:pPr marL="342900" indent="-342900" algn="just">
              <a:buClr>
                <a:srgbClr val="C00000"/>
              </a:buClr>
              <a:buFont typeface="Wingdings" panose="05000000000000000000" pitchFamily="2" charset="2"/>
              <a:buChar char="ü"/>
            </a:pPr>
            <a:r>
              <a:rPr lang="fr-BE" sz="2400" b="1" dirty="0">
                <a:solidFill>
                  <a:schemeClr val="tx2"/>
                </a:solidFill>
                <a:latin typeface="Arial" panose="020B0604020202020204" pitchFamily="34" charset="0"/>
                <a:cs typeface="Arial" panose="020B0604020202020204" pitchFamily="34" charset="0"/>
              </a:rPr>
              <a:t>Participation d’experts, conférenciers pour des enseignements et activités de recherche</a:t>
            </a:r>
          </a:p>
          <a:p>
            <a:pPr marL="342900" indent="-342900" algn="just">
              <a:buClr>
                <a:srgbClr val="C00000"/>
              </a:buClr>
              <a:buFont typeface="Wingdings" panose="05000000000000000000" pitchFamily="2" charset="2"/>
              <a:buChar char="ü"/>
            </a:pPr>
            <a:endParaRPr lang="fr-BE" sz="2400" b="1" dirty="0">
              <a:solidFill>
                <a:schemeClr val="tx2"/>
              </a:solidFill>
              <a:latin typeface="Arial" panose="020B0604020202020204" pitchFamily="34" charset="0"/>
              <a:cs typeface="Arial" panose="020B0604020202020204" pitchFamily="34" charset="0"/>
            </a:endParaRPr>
          </a:p>
          <a:p>
            <a:pPr marL="342900" indent="-342900" algn="just">
              <a:buClr>
                <a:srgbClr val="C00000"/>
              </a:buClr>
              <a:buFont typeface="Wingdings" panose="05000000000000000000" pitchFamily="2" charset="2"/>
              <a:buChar char="ü"/>
            </a:pPr>
            <a:r>
              <a:rPr lang="fr-BE" sz="2400" b="1" dirty="0">
                <a:solidFill>
                  <a:schemeClr val="tx2"/>
                </a:solidFill>
                <a:latin typeface="Arial" panose="020B0604020202020204" pitchFamily="34" charset="0"/>
                <a:cs typeface="Arial" panose="020B0604020202020204" pitchFamily="34" charset="0"/>
              </a:rPr>
              <a:t>Délivrance d’un diplôme commun ou de diplômes multiples de master (dans le cas où la législation nationale le permet, le diplôme commun est hautement recommandé)</a:t>
            </a:r>
          </a:p>
        </p:txBody>
      </p:sp>
      <p:sp>
        <p:nvSpPr>
          <p:cNvPr id="7" name="Rectangle 6"/>
          <p:cNvSpPr/>
          <p:nvPr/>
        </p:nvSpPr>
        <p:spPr>
          <a:xfrm>
            <a:off x="1481950" y="4213932"/>
            <a:ext cx="9567049" cy="1200329"/>
          </a:xfrm>
          <a:prstGeom prst="rect">
            <a:avLst/>
          </a:prstGeom>
        </p:spPr>
        <p:txBody>
          <a:bodyPr wrap="square">
            <a:spAutoFit/>
          </a:bodyPr>
          <a:lstStyle/>
          <a:p>
            <a:pPr algn="just"/>
            <a:r>
              <a:rPr lang="fr-BE" sz="2400" dirty="0">
                <a:solidFill>
                  <a:srgbClr val="FF0000"/>
                </a:solidFill>
                <a:latin typeface="Arial" panose="020B0604020202020204" pitchFamily="34" charset="0"/>
                <a:cs typeface="Arial" panose="020B0604020202020204" pitchFamily="34" charset="0"/>
              </a:rPr>
              <a:t>A l’étape de la demande, le master conjoint Erasmus Mundus doit présenter un programme d’étude finalisé, opérationnel, prêt à être promu et diffusé dans le monde dès sa sélection. </a:t>
            </a:r>
            <a:endParaRPr lang="en-US" sz="2400" dirty="0">
              <a:solidFill>
                <a:srgbClr val="FF0000"/>
              </a:solidFill>
              <a:latin typeface="Arial" panose="020B0604020202020204" pitchFamily="34" charset="0"/>
              <a:cs typeface="Arial" panose="020B0604020202020204" pitchFamily="34" charset="0"/>
            </a:endParaRPr>
          </a:p>
        </p:txBody>
      </p:sp>
      <p:sp>
        <p:nvSpPr>
          <p:cNvPr id="8" name="Right Arrow 2"/>
          <p:cNvSpPr/>
          <p:nvPr/>
        </p:nvSpPr>
        <p:spPr>
          <a:xfrm flipV="1">
            <a:off x="561026" y="4613609"/>
            <a:ext cx="658761" cy="2163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4472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658C8ABF-96E2-4D9F-A4F2-E3B17F8DC287}"/>
              </a:ext>
            </a:extLst>
          </p:cNvPr>
          <p:cNvSpPr txBox="1">
            <a:spLocks/>
          </p:cNvSpPr>
          <p:nvPr/>
        </p:nvSpPr>
        <p:spPr>
          <a:xfrm>
            <a:off x="1219800" y="1486354"/>
            <a:ext cx="9877691" cy="4429537"/>
          </a:xfr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C00000"/>
              </a:buClr>
              <a:buFont typeface="Wingdings" panose="05000000000000000000" pitchFamily="2" charset="2"/>
              <a:buChar char="ü"/>
            </a:pPr>
            <a:r>
              <a:rPr lang="fr-FR" sz="2400" b="1" dirty="0">
                <a:solidFill>
                  <a:schemeClr val="tx2"/>
                </a:solidFill>
                <a:cs typeface="Arial"/>
              </a:rPr>
              <a:t> Une seule convention de financement </a:t>
            </a:r>
            <a:r>
              <a:rPr lang="fr-FR" sz="2400" dirty="0">
                <a:solidFill>
                  <a:schemeClr val="tx2"/>
                </a:solidFill>
                <a:cs typeface="Arial"/>
              </a:rPr>
              <a:t>pour</a:t>
            </a:r>
            <a:r>
              <a:rPr lang="fr-FR" sz="2400" b="1" dirty="0">
                <a:solidFill>
                  <a:schemeClr val="tx2"/>
                </a:solidFill>
                <a:cs typeface="Arial"/>
              </a:rPr>
              <a:t> </a:t>
            </a:r>
            <a:r>
              <a:rPr lang="fr-FR" sz="2400" dirty="0">
                <a:solidFill>
                  <a:schemeClr val="tx2"/>
                </a:solidFill>
                <a:cs typeface="Arial"/>
              </a:rPr>
              <a:t>6 années académiques</a:t>
            </a:r>
          </a:p>
          <a:p>
            <a:pPr>
              <a:lnSpc>
                <a:spcPct val="100000"/>
              </a:lnSpc>
              <a:buClr>
                <a:srgbClr val="C00000"/>
              </a:buClr>
              <a:buFont typeface="Wingdings" panose="05000000000000000000" pitchFamily="2" charset="2"/>
              <a:buChar char="ü"/>
            </a:pPr>
            <a:endParaRPr lang="fr-FR" sz="2400" dirty="0">
              <a:solidFill>
                <a:schemeClr val="tx2"/>
              </a:solidFill>
              <a:cs typeface="Arial"/>
            </a:endParaRPr>
          </a:p>
          <a:p>
            <a:pPr>
              <a:lnSpc>
                <a:spcPct val="100000"/>
              </a:lnSpc>
              <a:buClr>
                <a:srgbClr val="C00000"/>
              </a:buClr>
              <a:buFont typeface="Wingdings" panose="05000000000000000000" pitchFamily="2" charset="2"/>
              <a:buChar char="ü"/>
            </a:pPr>
            <a:r>
              <a:rPr lang="fr-FR" sz="2400" b="1" dirty="0">
                <a:solidFill>
                  <a:schemeClr val="tx2"/>
                </a:solidFill>
                <a:cs typeface="Arial"/>
              </a:rPr>
              <a:t> Engagement à recruter un certain nombre d’étudiants par projet</a:t>
            </a:r>
          </a:p>
          <a:p>
            <a:pPr>
              <a:lnSpc>
                <a:spcPct val="100000"/>
              </a:lnSpc>
              <a:buClr>
                <a:srgbClr val="C00000"/>
              </a:buClr>
              <a:buFont typeface="Wingdings" panose="05000000000000000000" pitchFamily="2" charset="2"/>
              <a:buChar char="ü"/>
            </a:pPr>
            <a:endParaRPr lang="fr-FR" sz="2400" b="1" dirty="0">
              <a:solidFill>
                <a:schemeClr val="tx2"/>
              </a:solidFill>
              <a:cs typeface="Arial"/>
            </a:endParaRPr>
          </a:p>
          <a:p>
            <a:pPr>
              <a:lnSpc>
                <a:spcPct val="100000"/>
              </a:lnSpc>
              <a:buClr>
                <a:srgbClr val="C00000"/>
              </a:buClr>
              <a:buFont typeface="Wingdings" panose="05000000000000000000" pitchFamily="2" charset="2"/>
              <a:buChar char="ü"/>
            </a:pPr>
            <a:r>
              <a:rPr lang="fr-FR" sz="2400" b="1" dirty="0">
                <a:solidFill>
                  <a:schemeClr val="tx2"/>
                </a:solidFill>
                <a:cs typeface="Arial"/>
              </a:rPr>
              <a:t> Au moins 4 promotions </a:t>
            </a:r>
            <a:r>
              <a:rPr lang="fr-FR" sz="2400" dirty="0">
                <a:solidFill>
                  <a:schemeClr val="tx2"/>
                </a:solidFill>
                <a:cs typeface="Arial"/>
              </a:rPr>
              <a:t>d’une durée de 1 à 2 années académiques (60, 90 ou 120 ECTS)</a:t>
            </a:r>
          </a:p>
          <a:p>
            <a:pPr marL="0" indent="0">
              <a:lnSpc>
                <a:spcPct val="100000"/>
              </a:lnSpc>
              <a:buClr>
                <a:srgbClr val="C00000"/>
              </a:buClr>
              <a:buNone/>
            </a:pPr>
            <a:endParaRPr lang="fr-FR" sz="2400" dirty="0">
              <a:solidFill>
                <a:schemeClr val="tx2"/>
              </a:solidFill>
              <a:cs typeface="Arial"/>
            </a:endParaRPr>
          </a:p>
          <a:p>
            <a:pPr>
              <a:lnSpc>
                <a:spcPct val="100000"/>
              </a:lnSpc>
              <a:buClr>
                <a:srgbClr val="C00000"/>
              </a:buClr>
              <a:buFont typeface="Wingdings" panose="05000000000000000000" pitchFamily="2" charset="2"/>
              <a:buChar char="ü"/>
            </a:pPr>
            <a:r>
              <a:rPr lang="fr-FR" sz="2400" b="1" dirty="0">
                <a:solidFill>
                  <a:schemeClr val="tx2"/>
                </a:solidFill>
                <a:cs typeface="Arial"/>
              </a:rPr>
              <a:t> Au moins 2 périodes d’études dans 2 pays</a:t>
            </a:r>
            <a:r>
              <a:rPr lang="fr-FR" sz="2400" dirty="0">
                <a:solidFill>
                  <a:schemeClr val="tx2"/>
                </a:solidFill>
                <a:cs typeface="Arial"/>
              </a:rPr>
              <a:t> – avec au moins une période dans un pays Programme (pays différent de la résidence des étudiants)</a:t>
            </a:r>
          </a:p>
        </p:txBody>
      </p:sp>
      <p:sp>
        <p:nvSpPr>
          <p:cNvPr id="5" name="Rounded Rectangle 3">
            <a:extLst>
              <a:ext uri="{FF2B5EF4-FFF2-40B4-BE49-F238E27FC236}">
                <a16:creationId xmlns:a16="http://schemas.microsoft.com/office/drawing/2014/main" id="{B49E9B13-89D0-477F-B998-67C1D0E223D6}"/>
              </a:ext>
            </a:extLst>
          </p:cNvPr>
          <p:cNvSpPr/>
          <p:nvPr/>
        </p:nvSpPr>
        <p:spPr bwMode="auto">
          <a:xfrm>
            <a:off x="1219800" y="261608"/>
            <a:ext cx="9752400" cy="752400"/>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BE" altLang="en-US" sz="3200" b="1" dirty="0">
                <a:solidFill>
                  <a:schemeClr val="tx2"/>
                </a:solidFill>
                <a:latin typeface="Arial" panose="020B0604020202020204" pitchFamily="34" charset="0"/>
                <a:ea typeface="+mj-ea"/>
                <a:cs typeface="Arial" panose="020B0604020202020204" pitchFamily="34" charset="0"/>
              </a:rPr>
              <a:t>EMJM : organisation </a:t>
            </a:r>
            <a:r>
              <a:rPr lang="en-GB" altLang="en-US" sz="3200" b="1" dirty="0">
                <a:solidFill>
                  <a:schemeClr val="tx2"/>
                </a:solidFill>
                <a:latin typeface="Arial" panose="020B0604020202020204" pitchFamily="34" charset="0"/>
                <a:ea typeface="+mj-ea"/>
                <a:cs typeface="Arial" panose="020B0604020202020204" pitchFamily="34" charset="0"/>
              </a:rPr>
              <a:t>(1)</a:t>
            </a:r>
            <a:endParaRPr lang="en-GB"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20333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37805"/>
            <a:ext cx="10759351" cy="4721465"/>
          </a:xfr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indent="-360000">
              <a:spcBef>
                <a:spcPts val="1320"/>
              </a:spcBef>
              <a:buFont typeface="Wingdings" panose="05000000000000000000" pitchFamily="2" charset="2"/>
              <a:buChar char="Ø"/>
            </a:pPr>
            <a:endParaRPr lang="en-US" dirty="0"/>
          </a:p>
          <a:p>
            <a:pPr marL="180000" indent="0">
              <a:spcBef>
                <a:spcPts val="1320"/>
              </a:spcBef>
              <a:buFont typeface="Arial" panose="020B0604020202020204" pitchFamily="34" charset="0"/>
              <a:buNone/>
            </a:pPr>
            <a:endParaRPr lang="en-US" dirty="0"/>
          </a:p>
          <a:p>
            <a:pPr marL="539750" lvl="1" indent="-358775">
              <a:lnSpc>
                <a:spcPct val="100000"/>
              </a:lnSpc>
              <a:spcBef>
                <a:spcPct val="50000"/>
              </a:spcBef>
              <a:buClr>
                <a:srgbClr val="C00000"/>
              </a:buClr>
              <a:buSzPct val="90000"/>
              <a:buFont typeface="Wingdings" pitchFamily="2" charset="2"/>
              <a:buChar char="ü"/>
              <a:defRPr/>
            </a:pPr>
            <a:r>
              <a:rPr lang="fr-FR" b="1" dirty="0">
                <a:solidFill>
                  <a:schemeClr val="tx2"/>
                </a:solidFill>
                <a:latin typeface="Arial"/>
                <a:ea typeface="Arial Unicode MS"/>
                <a:cs typeface="Arial"/>
              </a:rPr>
              <a:t>Programme d’études international intégré de haut niveau</a:t>
            </a:r>
          </a:p>
          <a:p>
            <a:pPr marL="539750" lvl="1" indent="-358775">
              <a:lnSpc>
                <a:spcPct val="100000"/>
              </a:lnSpc>
              <a:spcBef>
                <a:spcPct val="50000"/>
              </a:spcBef>
              <a:buClr>
                <a:srgbClr val="C00000"/>
              </a:buClr>
              <a:buSzPct val="90000"/>
              <a:buFont typeface="Wingdings" pitchFamily="2" charset="2"/>
              <a:buChar char="ü"/>
              <a:defRPr/>
            </a:pPr>
            <a:r>
              <a:rPr lang="fr-FR" dirty="0">
                <a:solidFill>
                  <a:schemeClr val="tx2"/>
                </a:solidFill>
                <a:latin typeface="Arial"/>
                <a:ea typeface="Arial Unicode MS"/>
                <a:cs typeface="Arial"/>
              </a:rPr>
              <a:t>Tourné vers </a:t>
            </a:r>
            <a:r>
              <a:rPr lang="fr-FR" b="1" dirty="0">
                <a:solidFill>
                  <a:schemeClr val="tx2"/>
                </a:solidFill>
                <a:latin typeface="Arial"/>
                <a:ea typeface="Arial Unicode MS"/>
                <a:cs typeface="Arial"/>
              </a:rPr>
              <a:t>l’excellence</a:t>
            </a:r>
          </a:p>
          <a:p>
            <a:pPr marL="539750" lvl="1" indent="-358775">
              <a:lnSpc>
                <a:spcPct val="100000"/>
              </a:lnSpc>
              <a:spcBef>
                <a:spcPct val="50000"/>
              </a:spcBef>
              <a:buClr>
                <a:srgbClr val="C00000"/>
              </a:buClr>
              <a:buSzPct val="90000"/>
              <a:buFont typeface="Wingdings" pitchFamily="2" charset="2"/>
              <a:buChar char="ü"/>
              <a:defRPr/>
            </a:pPr>
            <a:r>
              <a:rPr lang="fr-FR" b="1" dirty="0">
                <a:solidFill>
                  <a:schemeClr val="tx2"/>
                </a:solidFill>
                <a:latin typeface="Arial"/>
                <a:ea typeface="Arial Unicode MS"/>
                <a:cs typeface="Arial"/>
              </a:rPr>
              <a:t>Ouvert à toutes les disciplines</a:t>
            </a:r>
          </a:p>
          <a:p>
            <a:pPr marL="539750" lvl="1" indent="-358775">
              <a:lnSpc>
                <a:spcPct val="100000"/>
              </a:lnSpc>
              <a:spcBef>
                <a:spcPct val="50000"/>
              </a:spcBef>
              <a:buClr>
                <a:srgbClr val="C00000"/>
              </a:buClr>
              <a:buSzPct val="90000"/>
              <a:buFont typeface="Wingdings" pitchFamily="2" charset="2"/>
              <a:buChar char="ü"/>
              <a:defRPr/>
            </a:pPr>
            <a:r>
              <a:rPr lang="fr-FR" dirty="0">
                <a:solidFill>
                  <a:schemeClr val="tx2"/>
                </a:solidFill>
                <a:latin typeface="Arial"/>
                <a:ea typeface="Arial Unicode MS"/>
                <a:cs typeface="Arial"/>
              </a:rPr>
              <a:t>Diplôme(s) de master délivré(s) par un </a:t>
            </a:r>
            <a:r>
              <a:rPr lang="fr-FR" b="1" dirty="0">
                <a:solidFill>
                  <a:schemeClr val="tx2"/>
                </a:solidFill>
                <a:latin typeface="Arial"/>
                <a:ea typeface="Arial Unicode MS"/>
                <a:cs typeface="Arial"/>
              </a:rPr>
              <a:t>consortium international </a:t>
            </a:r>
            <a:r>
              <a:rPr lang="fr-FR" dirty="0">
                <a:solidFill>
                  <a:schemeClr val="tx2"/>
                </a:solidFill>
                <a:latin typeface="Arial"/>
                <a:ea typeface="Arial Unicode MS"/>
                <a:cs typeface="Arial"/>
              </a:rPr>
              <a:t>d’établissements d’enseignement supérieur</a:t>
            </a:r>
          </a:p>
          <a:p>
            <a:pPr marL="539750" lvl="1" indent="-358775">
              <a:lnSpc>
                <a:spcPct val="100000"/>
              </a:lnSpc>
              <a:spcBef>
                <a:spcPct val="50000"/>
              </a:spcBef>
              <a:buClr>
                <a:srgbClr val="C00000"/>
              </a:buClr>
              <a:buSzPct val="90000"/>
              <a:buFont typeface="Wingdings" pitchFamily="2" charset="2"/>
              <a:buChar char="ü"/>
              <a:defRPr/>
            </a:pPr>
            <a:r>
              <a:rPr lang="fr-FR" dirty="0">
                <a:solidFill>
                  <a:schemeClr val="tx2"/>
                </a:solidFill>
                <a:latin typeface="Arial"/>
                <a:ea typeface="Arial Unicode MS"/>
                <a:cs typeface="Arial"/>
              </a:rPr>
              <a:t>Offrant un </a:t>
            </a:r>
            <a:r>
              <a:rPr lang="fr-FR" b="1" dirty="0">
                <a:solidFill>
                  <a:schemeClr val="tx2"/>
                </a:solidFill>
                <a:latin typeface="Arial"/>
                <a:ea typeface="Arial Unicode MS"/>
                <a:cs typeface="Arial"/>
              </a:rPr>
              <a:t>niveau de bourses élevé </a:t>
            </a:r>
            <a:r>
              <a:rPr lang="fr-FR" dirty="0">
                <a:solidFill>
                  <a:schemeClr val="tx2"/>
                </a:solidFill>
                <a:latin typeface="Arial"/>
                <a:ea typeface="Arial Unicode MS"/>
                <a:cs typeface="Arial"/>
              </a:rPr>
              <a:t>aux meilleurs étudiants européens et du monde</a:t>
            </a:r>
          </a:p>
          <a:p>
            <a:pPr marL="539750" lvl="1" indent="-358775">
              <a:lnSpc>
                <a:spcPct val="100000"/>
              </a:lnSpc>
              <a:spcBef>
                <a:spcPct val="50000"/>
              </a:spcBef>
              <a:buClr>
                <a:srgbClr val="C00000"/>
              </a:buClr>
              <a:buSzPct val="90000"/>
              <a:buFont typeface="Wingdings" pitchFamily="2" charset="2"/>
              <a:buChar char="ü"/>
              <a:defRPr/>
            </a:pPr>
            <a:r>
              <a:rPr lang="fr-FR" dirty="0">
                <a:solidFill>
                  <a:schemeClr val="tx2"/>
                </a:solidFill>
                <a:latin typeface="Arial"/>
                <a:ea typeface="Arial Unicode MS"/>
                <a:cs typeface="Arial"/>
              </a:rPr>
              <a:t>Offrant un </a:t>
            </a:r>
            <a:r>
              <a:rPr lang="fr-FR" b="1" dirty="0">
                <a:solidFill>
                  <a:schemeClr val="tx2"/>
                </a:solidFill>
                <a:latin typeface="Arial"/>
                <a:ea typeface="Arial Unicode MS"/>
                <a:cs typeface="Arial"/>
              </a:rPr>
              <a:t>soutien financier important </a:t>
            </a:r>
            <a:r>
              <a:rPr lang="fr-FR" dirty="0">
                <a:solidFill>
                  <a:schemeClr val="tx2"/>
                </a:solidFill>
                <a:latin typeface="Arial"/>
                <a:ea typeface="Arial Unicode MS"/>
                <a:cs typeface="Arial"/>
              </a:rPr>
              <a:t>aux établissements impliqués</a:t>
            </a:r>
          </a:p>
          <a:p>
            <a:pPr marL="180975" lvl="1" indent="0">
              <a:spcBef>
                <a:spcPct val="50000"/>
              </a:spcBef>
              <a:buClr>
                <a:srgbClr val="C00000"/>
              </a:buClr>
              <a:buSzPct val="90000"/>
              <a:buFont typeface="Arial" panose="020B0604020202020204" pitchFamily="34" charset="0"/>
              <a:buNone/>
              <a:defRPr/>
            </a:pPr>
            <a:endParaRPr lang="en-GB" altLang="en-US" sz="2200" dirty="0">
              <a:solidFill>
                <a:schemeClr val="tx2"/>
              </a:solidFill>
              <a:ea typeface="Arial Unicode MS" pitchFamily="34" charset="-128"/>
              <a:sym typeface="Webdings" pitchFamily="18" charset="2"/>
            </a:endParaRPr>
          </a:p>
          <a:p>
            <a:pPr marL="180975" lvl="1" indent="0">
              <a:spcBef>
                <a:spcPct val="50000"/>
              </a:spcBef>
              <a:buClr>
                <a:srgbClr val="C00000"/>
              </a:buClr>
              <a:buSzPct val="90000"/>
              <a:buFont typeface="Arial" panose="020B0604020202020204" pitchFamily="34" charset="0"/>
              <a:buNone/>
              <a:defRPr/>
            </a:pPr>
            <a:endParaRPr lang="en-GB" altLang="en-US" sz="2200" dirty="0">
              <a:solidFill>
                <a:schemeClr val="tx2"/>
              </a:solidFill>
              <a:ea typeface="Arial Unicode MS" pitchFamily="34" charset="-128"/>
              <a:sym typeface="Webdings" pitchFamily="18" charset="2"/>
            </a:endParaRPr>
          </a:p>
          <a:p>
            <a:pPr marL="180975" lvl="1" indent="0">
              <a:spcBef>
                <a:spcPct val="50000"/>
              </a:spcBef>
              <a:buClr>
                <a:srgbClr val="C00000"/>
              </a:buClr>
              <a:buSzPct val="90000"/>
              <a:buFont typeface="Arial" panose="020B0604020202020204" pitchFamily="34" charset="0"/>
              <a:buNone/>
              <a:defRPr/>
            </a:pPr>
            <a:endParaRPr lang="en-GB" altLang="en-US" sz="2200" dirty="0">
              <a:solidFill>
                <a:schemeClr val="tx2"/>
              </a:solidFill>
              <a:ea typeface="Arial Unicode MS" pitchFamily="34" charset="-128"/>
              <a:sym typeface="Webdings" pitchFamily="18" charset="2"/>
            </a:endParaRPr>
          </a:p>
        </p:txBody>
      </p:sp>
      <p:sp>
        <p:nvSpPr>
          <p:cNvPr id="4" name="Title 4">
            <a:extLst>
              <a:ext uri="{FF2B5EF4-FFF2-40B4-BE49-F238E27FC236}">
                <a16:creationId xmlns:a16="http://schemas.microsoft.com/office/drawing/2014/main" id="{817119E1-305C-4389-AB69-7854631A9B1D}"/>
              </a:ext>
            </a:extLst>
          </p:cNvPr>
          <p:cNvSpPr txBox="1">
            <a:spLocks/>
          </p:cNvSpPr>
          <p:nvPr/>
        </p:nvSpPr>
        <p:spPr>
          <a:xfrm>
            <a:off x="838200" y="307411"/>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Le master conjoint Erasmus Mundus, c’est quoi ?</a:t>
            </a:r>
          </a:p>
        </p:txBody>
      </p:sp>
    </p:spTree>
    <p:extLst>
      <p:ext uri="{BB962C8B-B14F-4D97-AF65-F5344CB8AC3E}">
        <p14:creationId xmlns:p14="http://schemas.microsoft.com/office/powerpoint/2010/main" val="2878485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658C8ABF-96E2-4D9F-A4F2-E3B17F8DC287}"/>
              </a:ext>
            </a:extLst>
          </p:cNvPr>
          <p:cNvSpPr txBox="1">
            <a:spLocks/>
          </p:cNvSpPr>
          <p:nvPr/>
        </p:nvSpPr>
        <p:spPr>
          <a:xfrm>
            <a:off x="1219800" y="1830759"/>
            <a:ext cx="9752400" cy="3612119"/>
          </a:xfr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C00000"/>
              </a:buClr>
              <a:buFont typeface="Wingdings" panose="05000000000000000000" pitchFamily="2" charset="2"/>
              <a:buChar char="ü"/>
            </a:pPr>
            <a:r>
              <a:rPr lang="fr-FR" b="1" dirty="0">
                <a:solidFill>
                  <a:schemeClr val="tx2"/>
                </a:solidFill>
                <a:cs typeface="Arial"/>
              </a:rPr>
              <a:t> Equilibre géographique des étudiants </a:t>
            </a:r>
            <a:r>
              <a:rPr lang="fr-FR" dirty="0">
                <a:solidFill>
                  <a:schemeClr val="tx2"/>
                </a:solidFill>
                <a:cs typeface="Arial"/>
              </a:rPr>
              <a:t>: pas plus de 10% des bourses octroyées pour des étudiants de même nationalité (ne s’applique pas pour les bourses additionnelles pour les régions cibles)</a:t>
            </a:r>
          </a:p>
          <a:p>
            <a:pPr>
              <a:lnSpc>
                <a:spcPct val="100000"/>
              </a:lnSpc>
              <a:buClr>
                <a:srgbClr val="C00000"/>
              </a:buClr>
              <a:buFont typeface="Wingdings" panose="05000000000000000000" pitchFamily="2" charset="2"/>
              <a:buChar char="ü"/>
            </a:pPr>
            <a:endParaRPr lang="fr-FR" dirty="0">
              <a:solidFill>
                <a:schemeClr val="tx2"/>
              </a:solidFill>
              <a:cs typeface="Arial"/>
            </a:endParaRPr>
          </a:p>
          <a:p>
            <a:pPr>
              <a:lnSpc>
                <a:spcPct val="100000"/>
              </a:lnSpc>
              <a:buClr>
                <a:srgbClr val="C00000"/>
              </a:buClr>
              <a:buFont typeface="Wingdings" panose="05000000000000000000" pitchFamily="2" charset="2"/>
              <a:buChar char="ü"/>
            </a:pPr>
            <a:r>
              <a:rPr lang="fr-FR" b="1" dirty="0">
                <a:solidFill>
                  <a:schemeClr val="tx2"/>
                </a:solidFill>
                <a:cs typeface="Arial"/>
              </a:rPr>
              <a:t> La première promotion du master </a:t>
            </a:r>
            <a:r>
              <a:rPr lang="fr-FR" dirty="0">
                <a:solidFill>
                  <a:schemeClr val="tx2"/>
                </a:solidFill>
                <a:cs typeface="Arial"/>
              </a:rPr>
              <a:t>doit démarrer au plus tard 1 année académique après l’année de sélection </a:t>
            </a:r>
            <a:endParaRPr lang="en-US" dirty="0">
              <a:solidFill>
                <a:schemeClr val="tx2"/>
              </a:solidFill>
              <a:cs typeface="Arial"/>
            </a:endParaRPr>
          </a:p>
        </p:txBody>
      </p:sp>
      <p:sp>
        <p:nvSpPr>
          <p:cNvPr id="5" name="Rounded Rectangle 3">
            <a:extLst>
              <a:ext uri="{FF2B5EF4-FFF2-40B4-BE49-F238E27FC236}">
                <a16:creationId xmlns:a16="http://schemas.microsoft.com/office/drawing/2014/main" id="{B49E9B13-89D0-477F-B998-67C1D0E223D6}"/>
              </a:ext>
            </a:extLst>
          </p:cNvPr>
          <p:cNvSpPr/>
          <p:nvPr/>
        </p:nvSpPr>
        <p:spPr bwMode="auto">
          <a:xfrm>
            <a:off x="1219800" y="261608"/>
            <a:ext cx="9752400" cy="752400"/>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BE" altLang="en-US" sz="3200" b="1" dirty="0">
                <a:solidFill>
                  <a:schemeClr val="tx2"/>
                </a:solidFill>
                <a:latin typeface="Arial" panose="020B0604020202020204" pitchFamily="34" charset="0"/>
                <a:ea typeface="+mj-ea"/>
                <a:cs typeface="Arial" panose="020B0604020202020204" pitchFamily="34" charset="0"/>
              </a:rPr>
              <a:t>EMJM : organisation </a:t>
            </a:r>
            <a:r>
              <a:rPr lang="en-GB" altLang="en-US" sz="3200" b="1" dirty="0">
                <a:solidFill>
                  <a:schemeClr val="tx2"/>
                </a:solidFill>
                <a:latin typeface="Arial" panose="020B0604020202020204" pitchFamily="34" charset="0"/>
                <a:ea typeface="+mj-ea"/>
                <a:cs typeface="Arial" panose="020B0604020202020204" pitchFamily="34" charset="0"/>
              </a:rPr>
              <a:t>(2)</a:t>
            </a:r>
            <a:endParaRPr lang="en-GB"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190944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46D4B95B-8D77-43FC-9514-093B3F0E763C}"/>
              </a:ext>
            </a:extLst>
          </p:cNvPr>
          <p:cNvGraphicFramePr>
            <a:graphicFrameLocks/>
          </p:cNvGraphicFramePr>
          <p:nvPr>
            <p:extLst>
              <p:ext uri="{D42A27DB-BD31-4B8C-83A1-F6EECF244321}">
                <p14:modId xmlns:p14="http://schemas.microsoft.com/office/powerpoint/2010/main" val="2689147309"/>
              </p:ext>
            </p:extLst>
          </p:nvPr>
        </p:nvGraphicFramePr>
        <p:xfrm>
          <a:off x="411759" y="1998303"/>
          <a:ext cx="11423734" cy="4176162"/>
        </p:xfrm>
        <a:graphic>
          <a:graphicData uri="http://schemas.openxmlformats.org/drawingml/2006/table">
            <a:tbl>
              <a:tblPr firstRow="1" bandRow="1">
                <a:tableStyleId>{5C22544A-7EE6-4342-B048-85BDC9FD1C3A}</a:tableStyleId>
              </a:tblPr>
              <a:tblGrid>
                <a:gridCol w="2683826">
                  <a:extLst>
                    <a:ext uri="{9D8B030D-6E8A-4147-A177-3AD203B41FA5}">
                      <a16:colId xmlns:a16="http://schemas.microsoft.com/office/drawing/2014/main" val="3231592650"/>
                    </a:ext>
                  </a:extLst>
                </a:gridCol>
                <a:gridCol w="3745062">
                  <a:extLst>
                    <a:ext uri="{9D8B030D-6E8A-4147-A177-3AD203B41FA5}">
                      <a16:colId xmlns:a16="http://schemas.microsoft.com/office/drawing/2014/main" val="3153617542"/>
                    </a:ext>
                  </a:extLst>
                </a:gridCol>
                <a:gridCol w="4994846">
                  <a:extLst>
                    <a:ext uri="{9D8B030D-6E8A-4147-A177-3AD203B41FA5}">
                      <a16:colId xmlns:a16="http://schemas.microsoft.com/office/drawing/2014/main" val="1856166175"/>
                    </a:ext>
                  </a:extLst>
                </a:gridCol>
              </a:tblGrid>
              <a:tr h="451564">
                <a:tc>
                  <a:txBody>
                    <a:bodyPr/>
                    <a:lstStyle/>
                    <a:p>
                      <a:pPr algn="ctr"/>
                      <a:r>
                        <a:rPr lang="fr-FR" sz="1800" noProof="0" dirty="0">
                          <a:effectLst/>
                          <a:latin typeface="Arial" panose="020B0604020202020204" pitchFamily="34" charset="0"/>
                          <a:cs typeface="Arial" panose="020B0604020202020204" pitchFamily="34" charset="0"/>
                        </a:rPr>
                        <a:t>Année académique</a:t>
                      </a:r>
                    </a:p>
                  </a:txBody>
                  <a:tcPr marL="0" marR="0" marT="0" marB="0" anchor="ctr"/>
                </a:tc>
                <a:tc gridSpan="2">
                  <a:txBody>
                    <a:bodyPr/>
                    <a:lstStyle/>
                    <a:p>
                      <a:pPr algn="ctr"/>
                      <a:r>
                        <a:rPr lang="fr-FR" sz="1800" noProof="0" dirty="0">
                          <a:effectLst/>
                          <a:latin typeface="Arial" panose="020B0604020202020204" pitchFamily="34" charset="0"/>
                          <a:cs typeface="Arial" panose="020B0604020202020204" pitchFamily="34" charset="0"/>
                        </a:rPr>
                        <a:t>Master 2 ans 120 ECTS</a:t>
                      </a:r>
                    </a:p>
                  </a:txBody>
                  <a:tcPr marL="0" marR="0" marT="0" marB="0" anchor="ctr"/>
                </a:tc>
                <a:tc hMerge="1">
                  <a:txBody>
                    <a:bodyPr/>
                    <a:lstStyle/>
                    <a:p>
                      <a:endParaRPr lang="en-US"/>
                    </a:p>
                  </a:txBody>
                  <a:tcPr/>
                </a:tc>
                <a:extLst>
                  <a:ext uri="{0D108BD9-81ED-4DB2-BD59-A6C34878D82A}">
                    <a16:rowId xmlns:a16="http://schemas.microsoft.com/office/drawing/2014/main" val="1081814698"/>
                  </a:ext>
                </a:extLst>
              </a:tr>
              <a:tr h="750533">
                <a:tc>
                  <a:txBody>
                    <a:bodyPr/>
                    <a:lstStyle/>
                    <a:p>
                      <a:pPr algn="ctr"/>
                      <a:r>
                        <a:rPr lang="fr-FR" sz="1800" b="1" noProof="0" dirty="0">
                          <a:effectLst/>
                          <a:latin typeface="Arial" panose="020B0604020202020204" pitchFamily="34" charset="0"/>
                          <a:cs typeface="Arial" panose="020B0604020202020204" pitchFamily="34" charset="0"/>
                        </a:rPr>
                        <a:t>2021  (année de sélection</a:t>
                      </a:r>
                      <a:r>
                        <a:rPr lang="fr-FR" sz="1800" b="1" baseline="0" noProof="0" dirty="0">
                          <a:effectLst/>
                          <a:latin typeface="Arial" panose="020B0604020202020204" pitchFamily="34" charset="0"/>
                          <a:cs typeface="Arial" panose="020B0604020202020204" pitchFamily="34" charset="0"/>
                        </a:rPr>
                        <a:t> – signature </a:t>
                      </a:r>
                      <a:r>
                        <a:rPr lang="fr-FR" sz="1800" b="1" baseline="0" noProof="0" dirty="0">
                          <a:solidFill>
                            <a:srgbClr val="C00000"/>
                          </a:solidFill>
                          <a:effectLst/>
                          <a:latin typeface="Arial" panose="020B0604020202020204" pitchFamily="34" charset="0"/>
                          <a:cs typeface="Arial" panose="020B0604020202020204" pitchFamily="34" charset="0"/>
                        </a:rPr>
                        <a:t>contrat budgétaire)</a:t>
                      </a:r>
                      <a:endParaRPr lang="fr-FR" sz="1800" b="1" noProof="0" dirty="0">
                        <a:solidFill>
                          <a:srgbClr val="C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1</a:t>
                      </a:r>
                      <a:r>
                        <a:rPr lang="fr-FR" sz="1800" baseline="30000" noProof="0" dirty="0">
                          <a:effectLst/>
                          <a:latin typeface="Arial" panose="020B0604020202020204" pitchFamily="34" charset="0"/>
                          <a:cs typeface="Arial" panose="020B0604020202020204" pitchFamily="34" charset="0"/>
                        </a:rPr>
                        <a:t>ère</a:t>
                      </a:r>
                      <a:r>
                        <a:rPr lang="fr-FR" sz="1800" noProof="0" dirty="0">
                          <a:effectLst/>
                          <a:latin typeface="Arial" panose="020B0604020202020204" pitchFamily="34" charset="0"/>
                          <a:cs typeface="Arial" panose="020B0604020202020204" pitchFamily="34" charset="0"/>
                        </a:rPr>
                        <a:t> promotion</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Activités préparatoires</a:t>
                      </a:r>
                    </a:p>
                  </a:txBody>
                  <a:tcPr marL="0" marR="0" marT="0" marB="0" anchor="ctr"/>
                </a:tc>
                <a:extLst>
                  <a:ext uri="{0D108BD9-81ED-4DB2-BD59-A6C34878D82A}">
                    <a16:rowId xmlns:a16="http://schemas.microsoft.com/office/drawing/2014/main" val="547350064"/>
                  </a:ext>
                </a:extLst>
              </a:tr>
              <a:tr h="590423">
                <a:tc>
                  <a:txBody>
                    <a:bodyPr/>
                    <a:lstStyle/>
                    <a:p>
                      <a:pPr algn="ctr"/>
                      <a:r>
                        <a:rPr lang="en-GB" sz="1800" b="1" dirty="0">
                          <a:effectLst/>
                          <a:latin typeface="Arial" panose="020B0604020202020204" pitchFamily="34" charset="0"/>
                          <a:cs typeface="Arial" panose="020B0604020202020204" pitchFamily="34" charset="0"/>
                        </a:rPr>
                        <a:t>2022</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2</a:t>
                      </a:r>
                      <a:r>
                        <a:rPr lang="fr-FR" sz="1800" baseline="30000" noProof="0" dirty="0">
                          <a:effectLst/>
                          <a:latin typeface="Arial" panose="020B0604020202020204" pitchFamily="34" charset="0"/>
                          <a:cs typeface="Arial" panose="020B0604020202020204" pitchFamily="34" charset="0"/>
                        </a:rPr>
                        <a:t>ème</a:t>
                      </a:r>
                      <a:r>
                        <a:rPr lang="fr-FR" sz="1800" noProof="0" dirty="0">
                          <a:effectLst/>
                          <a:latin typeface="Arial" panose="020B0604020202020204" pitchFamily="34" charset="0"/>
                          <a:cs typeface="Arial" panose="020B0604020202020204" pitchFamily="34" charset="0"/>
                        </a:rPr>
                        <a:t> promotion</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1</a:t>
                      </a:r>
                      <a:r>
                        <a:rPr lang="fr-FR" sz="1800" baseline="30000" noProof="0" dirty="0">
                          <a:effectLst/>
                          <a:latin typeface="Arial" panose="020B0604020202020204" pitchFamily="34" charset="0"/>
                          <a:cs typeface="Arial" panose="020B0604020202020204" pitchFamily="34" charset="0"/>
                        </a:rPr>
                        <a:t>ère</a:t>
                      </a:r>
                      <a:r>
                        <a:rPr lang="fr-FR" sz="1800" noProof="0" dirty="0">
                          <a:effectLst/>
                          <a:latin typeface="Arial" panose="020B0604020202020204" pitchFamily="34" charset="0"/>
                          <a:cs typeface="Arial" panose="020B0604020202020204" pitchFamily="34" charset="0"/>
                        </a:rPr>
                        <a:t> promotion</a:t>
                      </a:r>
                    </a:p>
                  </a:txBody>
                  <a:tcPr marL="0" marR="0" marT="0" marB="0" anchor="ctr"/>
                </a:tc>
                <a:extLst>
                  <a:ext uri="{0D108BD9-81ED-4DB2-BD59-A6C34878D82A}">
                    <a16:rowId xmlns:a16="http://schemas.microsoft.com/office/drawing/2014/main" val="3056583055"/>
                  </a:ext>
                </a:extLst>
              </a:tr>
              <a:tr h="590423">
                <a:tc>
                  <a:txBody>
                    <a:bodyPr/>
                    <a:lstStyle/>
                    <a:p>
                      <a:pPr algn="ctr"/>
                      <a:r>
                        <a:rPr lang="en-GB" sz="1800" b="1">
                          <a:effectLst/>
                          <a:latin typeface="Arial" panose="020B0604020202020204" pitchFamily="34" charset="0"/>
                          <a:cs typeface="Arial" panose="020B0604020202020204" pitchFamily="34" charset="0"/>
                        </a:rPr>
                        <a:t>2023</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3</a:t>
                      </a:r>
                      <a:r>
                        <a:rPr lang="fr-FR" sz="1800" baseline="30000" noProof="0" dirty="0">
                          <a:effectLst/>
                          <a:latin typeface="Arial" panose="020B0604020202020204" pitchFamily="34" charset="0"/>
                          <a:cs typeface="Arial" panose="020B0604020202020204" pitchFamily="34" charset="0"/>
                        </a:rPr>
                        <a:t>ème</a:t>
                      </a:r>
                      <a:r>
                        <a:rPr lang="fr-FR" sz="1800" noProof="0" dirty="0">
                          <a:effectLst/>
                          <a:latin typeface="Arial" panose="020B0604020202020204" pitchFamily="34" charset="0"/>
                          <a:cs typeface="Arial" panose="020B0604020202020204" pitchFamily="34" charset="0"/>
                        </a:rPr>
                        <a:t> promotion</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2</a:t>
                      </a:r>
                      <a:r>
                        <a:rPr lang="fr-FR" sz="1800" baseline="30000" noProof="0" dirty="0">
                          <a:effectLst/>
                          <a:latin typeface="Arial" panose="020B0604020202020204" pitchFamily="34" charset="0"/>
                          <a:cs typeface="Arial" panose="020B0604020202020204" pitchFamily="34" charset="0"/>
                        </a:rPr>
                        <a:t>ème</a:t>
                      </a:r>
                      <a:r>
                        <a:rPr lang="fr-FR" sz="1800" noProof="0" dirty="0">
                          <a:effectLst/>
                          <a:latin typeface="Arial" panose="020B0604020202020204" pitchFamily="34" charset="0"/>
                          <a:cs typeface="Arial" panose="020B0604020202020204" pitchFamily="34" charset="0"/>
                        </a:rPr>
                        <a:t> promotion</a:t>
                      </a:r>
                    </a:p>
                  </a:txBody>
                  <a:tcPr marL="0" marR="0" marT="0" marB="0" anchor="ctr"/>
                </a:tc>
                <a:extLst>
                  <a:ext uri="{0D108BD9-81ED-4DB2-BD59-A6C34878D82A}">
                    <a16:rowId xmlns:a16="http://schemas.microsoft.com/office/drawing/2014/main" val="3216422169"/>
                  </a:ext>
                </a:extLst>
              </a:tr>
              <a:tr h="590423">
                <a:tc>
                  <a:txBody>
                    <a:bodyPr/>
                    <a:lstStyle/>
                    <a:p>
                      <a:pPr algn="ctr"/>
                      <a:r>
                        <a:rPr lang="en-GB" sz="1800" b="1" dirty="0">
                          <a:effectLst/>
                          <a:latin typeface="Arial" panose="020B0604020202020204" pitchFamily="34" charset="0"/>
                          <a:cs typeface="Arial" panose="020B0604020202020204" pitchFamily="34" charset="0"/>
                        </a:rPr>
                        <a:t>2024</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4</a:t>
                      </a:r>
                      <a:r>
                        <a:rPr lang="fr-FR" sz="1800" baseline="30000" noProof="0" dirty="0">
                          <a:effectLst/>
                          <a:latin typeface="Arial" panose="020B0604020202020204" pitchFamily="34" charset="0"/>
                          <a:cs typeface="Arial" panose="020B0604020202020204" pitchFamily="34" charset="0"/>
                        </a:rPr>
                        <a:t>ème</a:t>
                      </a:r>
                      <a:r>
                        <a:rPr lang="fr-FR" sz="1800" noProof="0" dirty="0">
                          <a:effectLst/>
                          <a:latin typeface="Arial" panose="020B0604020202020204" pitchFamily="34" charset="0"/>
                          <a:cs typeface="Arial" panose="020B0604020202020204" pitchFamily="34" charset="0"/>
                        </a:rPr>
                        <a:t> promotion</a:t>
                      </a:r>
                    </a:p>
                  </a:txBody>
                  <a:tcPr marL="0" marR="0" marT="0" marB="0" anchor="ctr"/>
                </a:tc>
                <a:tc>
                  <a:txBody>
                    <a:bodyPr/>
                    <a:lstStyle/>
                    <a:p>
                      <a:pPr algn="ctr"/>
                      <a:r>
                        <a:rPr lang="fr-FR" sz="1800" noProof="0" dirty="0">
                          <a:effectLst/>
                          <a:latin typeface="Arial" panose="020B0604020202020204" pitchFamily="34" charset="0"/>
                          <a:cs typeface="Arial" panose="020B0604020202020204" pitchFamily="34" charset="0"/>
                        </a:rPr>
                        <a:t>3</a:t>
                      </a:r>
                      <a:r>
                        <a:rPr lang="fr-FR" sz="1800" baseline="30000" noProof="0" dirty="0">
                          <a:effectLst/>
                          <a:latin typeface="Arial" panose="020B0604020202020204" pitchFamily="34" charset="0"/>
                          <a:cs typeface="Arial" panose="020B0604020202020204" pitchFamily="34" charset="0"/>
                        </a:rPr>
                        <a:t>ème</a:t>
                      </a:r>
                      <a:r>
                        <a:rPr lang="fr-FR" sz="1800" noProof="0" dirty="0">
                          <a:effectLst/>
                          <a:latin typeface="Arial" panose="020B0604020202020204" pitchFamily="34" charset="0"/>
                          <a:cs typeface="Arial" panose="020B0604020202020204" pitchFamily="34" charset="0"/>
                        </a:rPr>
                        <a:t>promotion</a:t>
                      </a:r>
                    </a:p>
                  </a:txBody>
                  <a:tcPr marL="0" marR="0" marT="0" marB="0" anchor="ctr"/>
                </a:tc>
                <a:extLst>
                  <a:ext uri="{0D108BD9-81ED-4DB2-BD59-A6C34878D82A}">
                    <a16:rowId xmlns:a16="http://schemas.microsoft.com/office/drawing/2014/main" val="263984712"/>
                  </a:ext>
                </a:extLst>
              </a:tr>
              <a:tr h="590423">
                <a:tc>
                  <a:txBody>
                    <a:bodyPr/>
                    <a:lstStyle/>
                    <a:p>
                      <a:pPr algn="ctr"/>
                      <a:r>
                        <a:rPr lang="en-GB" sz="1800" b="1" dirty="0">
                          <a:effectLst/>
                          <a:latin typeface="Arial" panose="020B0604020202020204" pitchFamily="34" charset="0"/>
                          <a:cs typeface="Arial" panose="020B0604020202020204" pitchFamily="34" charset="0"/>
                        </a:rPr>
                        <a:t>2025</a:t>
                      </a:r>
                    </a:p>
                  </a:txBody>
                  <a:tcPr marL="0" marR="0" marT="0" marB="0" anchor="ctr"/>
                </a:tc>
                <a:tc>
                  <a:txBody>
                    <a:bodyPr/>
                    <a:lstStyle/>
                    <a:p>
                      <a:pPr algn="ctr"/>
                      <a:r>
                        <a:rPr lang="fr-FR" sz="1800" noProof="0" dirty="0">
                          <a:solidFill>
                            <a:srgbClr val="FF0000"/>
                          </a:solidFill>
                          <a:effectLst/>
                          <a:latin typeface="Arial" panose="020B0604020202020204" pitchFamily="34" charset="0"/>
                          <a:cs typeface="Arial" panose="020B0604020202020204" pitchFamily="34" charset="0"/>
                        </a:rPr>
                        <a:t>5</a:t>
                      </a:r>
                      <a:r>
                        <a:rPr lang="fr-FR" sz="1800" baseline="30000" noProof="0" dirty="0">
                          <a:solidFill>
                            <a:srgbClr val="FF0000"/>
                          </a:solidFill>
                          <a:effectLst/>
                          <a:latin typeface="Arial" panose="020B0604020202020204" pitchFamily="34" charset="0"/>
                          <a:cs typeface="Arial" panose="020B0604020202020204" pitchFamily="34" charset="0"/>
                        </a:rPr>
                        <a:t>ème</a:t>
                      </a:r>
                      <a:r>
                        <a:rPr lang="fr-FR" sz="1800" noProof="0" dirty="0">
                          <a:solidFill>
                            <a:srgbClr val="FF0000"/>
                          </a:solidFill>
                          <a:effectLst/>
                          <a:latin typeface="Arial" panose="020B0604020202020204" pitchFamily="34" charset="0"/>
                          <a:cs typeface="Arial" panose="020B0604020202020204" pitchFamily="34" charset="0"/>
                        </a:rPr>
                        <a:t> promotion</a:t>
                      </a:r>
                    </a:p>
                  </a:txBody>
                  <a:tcPr marL="0" marR="0" marT="0" marB="0" anchor="ctr"/>
                </a:tc>
                <a:tc>
                  <a:txBody>
                    <a:bodyPr/>
                    <a:lstStyle/>
                    <a:p>
                      <a:pPr algn="ctr"/>
                      <a:r>
                        <a:rPr lang="fr-FR" sz="1800" noProof="0" dirty="0">
                          <a:solidFill>
                            <a:srgbClr val="FF0000"/>
                          </a:solidFill>
                          <a:effectLst/>
                          <a:latin typeface="Arial" panose="020B0604020202020204" pitchFamily="34" charset="0"/>
                          <a:cs typeface="Arial" panose="020B0604020202020204" pitchFamily="34" charset="0"/>
                        </a:rPr>
                        <a:t>4</a:t>
                      </a:r>
                      <a:r>
                        <a:rPr lang="fr-FR" sz="1800" baseline="30000" noProof="0" dirty="0">
                          <a:solidFill>
                            <a:srgbClr val="FF0000"/>
                          </a:solidFill>
                          <a:effectLst/>
                          <a:latin typeface="Arial" panose="020B0604020202020204" pitchFamily="34" charset="0"/>
                          <a:cs typeface="Arial" panose="020B0604020202020204" pitchFamily="34" charset="0"/>
                        </a:rPr>
                        <a:t>ème</a:t>
                      </a:r>
                      <a:r>
                        <a:rPr lang="fr-FR" sz="1800" noProof="0" dirty="0">
                          <a:solidFill>
                            <a:srgbClr val="FF0000"/>
                          </a:solidFill>
                          <a:effectLst/>
                          <a:latin typeface="Arial" panose="020B0604020202020204" pitchFamily="34" charset="0"/>
                          <a:cs typeface="Arial" panose="020B0604020202020204" pitchFamily="34" charset="0"/>
                        </a:rPr>
                        <a:t> promotion</a:t>
                      </a:r>
                    </a:p>
                  </a:txBody>
                  <a:tcPr marL="0" marR="0" marT="0" marB="0" anchor="ctr"/>
                </a:tc>
                <a:extLst>
                  <a:ext uri="{0D108BD9-81ED-4DB2-BD59-A6C34878D82A}">
                    <a16:rowId xmlns:a16="http://schemas.microsoft.com/office/drawing/2014/main" val="1532191304"/>
                  </a:ext>
                </a:extLst>
              </a:tr>
              <a:tr h="539946">
                <a:tc>
                  <a:txBody>
                    <a:bodyPr/>
                    <a:lstStyle/>
                    <a:p>
                      <a:pPr algn="ctr"/>
                      <a:r>
                        <a:rPr lang="fr-FR" sz="1800" b="1" noProof="0" dirty="0">
                          <a:effectLst/>
                          <a:latin typeface="Arial" panose="020B0604020202020204" pitchFamily="34" charset="0"/>
                          <a:cs typeface="Arial" panose="020B0604020202020204" pitchFamily="34" charset="0"/>
                        </a:rPr>
                        <a:t>2026 (fin du contrat)</a:t>
                      </a:r>
                    </a:p>
                  </a:txBody>
                  <a:tcPr marL="0" marR="0" marT="0" marB="0" anchor="ctr"/>
                </a:tc>
                <a:tc>
                  <a:txBody>
                    <a:bodyPr/>
                    <a:lstStyle/>
                    <a:p>
                      <a:pPr algn="ctr"/>
                      <a:endParaRPr lang="en-GB" sz="1800"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endParaRPr lang="fr-FR" sz="1800" noProof="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88066833"/>
                  </a:ext>
                </a:extLst>
              </a:tr>
            </a:tbl>
          </a:graphicData>
        </a:graphic>
      </p:graphicFrame>
      <p:sp>
        <p:nvSpPr>
          <p:cNvPr id="5" name="Rounded Rectangle 3">
            <a:extLst>
              <a:ext uri="{FF2B5EF4-FFF2-40B4-BE49-F238E27FC236}">
                <a16:creationId xmlns:a16="http://schemas.microsoft.com/office/drawing/2014/main" id="{63870986-05D5-457D-AFC9-647B3616E221}"/>
              </a:ext>
            </a:extLst>
          </p:cNvPr>
          <p:cNvSpPr/>
          <p:nvPr/>
        </p:nvSpPr>
        <p:spPr bwMode="auto">
          <a:xfrm>
            <a:off x="1219800" y="268307"/>
            <a:ext cx="9752400" cy="752400"/>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BE" altLang="en-US" sz="3200" b="1" dirty="0">
                <a:solidFill>
                  <a:schemeClr val="tx2"/>
                </a:solidFill>
                <a:latin typeface="Arial" panose="020B0604020202020204" pitchFamily="34" charset="0"/>
                <a:ea typeface="+mj-ea"/>
                <a:cs typeface="Arial" panose="020B0604020202020204" pitchFamily="34" charset="0"/>
              </a:rPr>
              <a:t>EMJM : organisation </a:t>
            </a:r>
            <a:r>
              <a:rPr lang="en-GB" altLang="en-US" sz="3200" b="1" dirty="0">
                <a:solidFill>
                  <a:schemeClr val="tx2"/>
                </a:solidFill>
                <a:latin typeface="Arial" panose="020B0604020202020204" pitchFamily="34" charset="0"/>
                <a:ea typeface="+mj-ea"/>
                <a:cs typeface="Arial" panose="020B0604020202020204" pitchFamily="34" charset="0"/>
              </a:rPr>
              <a:t>(3)</a:t>
            </a:r>
            <a:endParaRPr lang="en-GB"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
        <p:nvSpPr>
          <p:cNvPr id="6" name="TextBox 5">
            <a:extLst>
              <a:ext uri="{FF2B5EF4-FFF2-40B4-BE49-F238E27FC236}">
                <a16:creationId xmlns:a16="http://schemas.microsoft.com/office/drawing/2014/main" id="{DEF29DFF-42C0-490C-9814-BD8715782A87}"/>
              </a:ext>
            </a:extLst>
          </p:cNvPr>
          <p:cNvSpPr txBox="1"/>
          <p:nvPr/>
        </p:nvSpPr>
        <p:spPr>
          <a:xfrm>
            <a:off x="1219800" y="1411012"/>
            <a:ext cx="34507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Ø"/>
            </a:pPr>
            <a:r>
              <a:rPr lang="fr-FR" sz="2000" b="1" dirty="0">
                <a:solidFill>
                  <a:srgbClr val="FF0000"/>
                </a:solidFill>
              </a:rPr>
              <a:t>Vue globale</a:t>
            </a:r>
            <a:endParaRPr lang="fr-FR" sz="2000" b="1" dirty="0">
              <a:solidFill>
                <a:srgbClr val="FF0000"/>
              </a:solidFill>
              <a:cs typeface="Arial"/>
            </a:endParaRPr>
          </a:p>
        </p:txBody>
      </p:sp>
      <p:pic>
        <p:nvPicPr>
          <p:cNvPr id="2" name="Image 1"/>
          <p:cNvPicPr>
            <a:picLocks noChangeAspect="1"/>
          </p:cNvPicPr>
          <p:nvPr/>
        </p:nvPicPr>
        <p:blipFill>
          <a:blip r:embed="rId3"/>
          <a:stretch>
            <a:fillRect/>
          </a:stretch>
        </p:blipFill>
        <p:spPr>
          <a:xfrm>
            <a:off x="10853639" y="1120140"/>
            <a:ext cx="981854" cy="981854"/>
          </a:xfrm>
          <a:prstGeom prst="rect">
            <a:avLst/>
          </a:prstGeom>
        </p:spPr>
      </p:pic>
    </p:spTree>
    <p:extLst>
      <p:ext uri="{BB962C8B-B14F-4D97-AF65-F5344CB8AC3E}">
        <p14:creationId xmlns:p14="http://schemas.microsoft.com/office/powerpoint/2010/main" val="1706503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0"/>
          <p:cNvSpPr txBox="1"/>
          <p:nvPr/>
        </p:nvSpPr>
        <p:spPr>
          <a:xfrm>
            <a:off x="971448" y="1283826"/>
            <a:ext cx="10273381" cy="5016758"/>
          </a:xfrm>
          <a:prstGeom prst="rect">
            <a:avLst/>
          </a:prstGeom>
          <a:noFill/>
        </p:spPr>
        <p:txBody>
          <a:bodyPr wrap="square" rtlCol="0">
            <a:spAutoFit/>
          </a:bodyPr>
          <a:lstStyle/>
          <a:p>
            <a:pPr marL="342900" indent="-342900" algn="just">
              <a:buClr>
                <a:srgbClr val="C00000"/>
              </a:buClr>
              <a:buFont typeface="Wingdings" panose="05000000000000000000" pitchFamily="2" charset="2"/>
              <a:buChar char="ü"/>
            </a:pPr>
            <a:r>
              <a:rPr lang="fr-BE" sz="2000" dirty="0">
                <a:solidFill>
                  <a:schemeClr val="tx2"/>
                </a:solidFill>
                <a:latin typeface="Arial" panose="020B0604020202020204" pitchFamily="34" charset="0"/>
                <a:cs typeface="Arial" panose="020B0604020202020204" pitchFamily="34" charset="0"/>
              </a:rPr>
              <a:t>Consortium composé d’au minimum de </a:t>
            </a:r>
            <a:r>
              <a:rPr lang="fr-BE" sz="2000" b="1" dirty="0">
                <a:solidFill>
                  <a:schemeClr val="tx2"/>
                </a:solidFill>
                <a:latin typeface="Arial" panose="020B0604020202020204" pitchFamily="34" charset="0"/>
                <a:cs typeface="Arial" panose="020B0604020202020204" pitchFamily="34" charset="0"/>
              </a:rPr>
              <a:t>3 EES issus de 3 pays différents dont au moins 2 issus de pays programme</a:t>
            </a:r>
          </a:p>
          <a:p>
            <a:pPr marL="342900" indent="-342900" algn="just">
              <a:buClr>
                <a:srgbClr val="C00000"/>
              </a:buClr>
              <a:buFont typeface="Wingdings" panose="05000000000000000000" pitchFamily="2" charset="2"/>
              <a:buChar char="ü"/>
            </a:pPr>
            <a:endParaRPr lang="fr-BE" sz="2000" b="1" dirty="0">
              <a:solidFill>
                <a:schemeClr val="tx2"/>
              </a:solidFill>
              <a:latin typeface="Arial" panose="020B0604020202020204" pitchFamily="34" charset="0"/>
              <a:cs typeface="Arial" panose="020B0604020202020204" pitchFamily="34" charset="0"/>
            </a:endParaRPr>
          </a:p>
          <a:p>
            <a:pPr marL="342900" indent="-342900" algn="just">
              <a:buClr>
                <a:srgbClr val="C00000"/>
              </a:buClr>
              <a:buFont typeface="Wingdings" panose="05000000000000000000" pitchFamily="2" charset="2"/>
              <a:buChar char="ü"/>
            </a:pPr>
            <a:r>
              <a:rPr lang="fr-BE" sz="2000" b="1" dirty="0">
                <a:solidFill>
                  <a:schemeClr val="tx2"/>
                </a:solidFill>
                <a:latin typeface="Arial" panose="020B0604020202020204" pitchFamily="34" charset="0"/>
                <a:cs typeface="Arial" panose="020B0604020202020204" pitchFamily="34" charset="0"/>
              </a:rPr>
              <a:t>Partenaires associés possibles</a:t>
            </a:r>
          </a:p>
          <a:p>
            <a:pPr marL="342900" indent="-342900" algn="just">
              <a:buClr>
                <a:srgbClr val="C00000"/>
              </a:buClr>
              <a:buFont typeface="Wingdings" panose="05000000000000000000" pitchFamily="2" charset="2"/>
              <a:buChar char="ü"/>
            </a:pPr>
            <a:endParaRPr lang="fr-BE" sz="2000" b="1" dirty="0">
              <a:solidFill>
                <a:schemeClr val="tx2"/>
              </a:solidFill>
              <a:latin typeface="Arial" panose="020B0604020202020204" pitchFamily="34" charset="0"/>
              <a:cs typeface="Arial" panose="020B0604020202020204" pitchFamily="34" charset="0"/>
            </a:endParaRPr>
          </a:p>
          <a:p>
            <a:pPr marL="342900" indent="-342900" algn="just">
              <a:buClr>
                <a:srgbClr val="C00000"/>
              </a:buClr>
              <a:buFont typeface="Wingdings" panose="05000000000000000000" pitchFamily="2" charset="2"/>
              <a:buChar char="ü"/>
            </a:pPr>
            <a:r>
              <a:rPr lang="fr-BE" sz="2000" dirty="0">
                <a:solidFill>
                  <a:schemeClr val="tx2"/>
                </a:solidFill>
                <a:latin typeface="Arial" panose="020B0604020202020204" pitchFamily="34" charset="0"/>
                <a:cs typeface="Arial" panose="020B0604020202020204" pitchFamily="34" charset="0"/>
              </a:rPr>
              <a:t>La demande peut être faite par un EES éligible d’un pays programme ou tiers</a:t>
            </a:r>
          </a:p>
          <a:p>
            <a:pPr algn="just"/>
            <a:endParaRPr lang="fr-BE" sz="2000" dirty="0">
              <a:solidFill>
                <a:schemeClr val="tx2"/>
              </a:solidFill>
              <a:latin typeface="Arial" panose="020B0604020202020204" pitchFamily="34" charset="0"/>
              <a:cs typeface="Arial" panose="020B0604020202020204" pitchFamily="34" charset="0"/>
            </a:endParaRPr>
          </a:p>
          <a:p>
            <a:pPr marL="800100" lvl="1" indent="-342900" algn="just">
              <a:buClr>
                <a:srgbClr val="C00000"/>
              </a:buClr>
              <a:buFont typeface="Wingdings" panose="05000000000000000000" pitchFamily="2" charset="2"/>
              <a:buChar char="v"/>
            </a:pPr>
            <a:r>
              <a:rPr lang="fr-BE" sz="2000" dirty="0">
                <a:solidFill>
                  <a:schemeClr val="tx2"/>
                </a:solidFill>
                <a:latin typeface="Arial" panose="020B0604020202020204" pitchFamily="34" charset="0"/>
                <a:cs typeface="Arial" panose="020B0604020202020204" pitchFamily="34" charset="0"/>
              </a:rPr>
              <a:t>EES d’un pays Programme : </a:t>
            </a:r>
            <a:r>
              <a:rPr lang="fr-BE" sz="2000" b="1" dirty="0">
                <a:solidFill>
                  <a:srgbClr val="C00000"/>
                </a:solidFill>
                <a:latin typeface="Arial" panose="020B0604020202020204" pitchFamily="34" charset="0"/>
                <a:cs typeface="Arial" panose="020B0604020202020204" pitchFamily="34" charset="0"/>
              </a:rPr>
              <a:t>Charte Erasmus valide</a:t>
            </a:r>
          </a:p>
          <a:p>
            <a:pPr marL="800100" lvl="1" indent="-342900" algn="just">
              <a:buClr>
                <a:srgbClr val="C00000"/>
              </a:buClr>
              <a:buFont typeface="Wingdings" panose="05000000000000000000" pitchFamily="2" charset="2"/>
              <a:buChar char="v"/>
            </a:pPr>
            <a:endParaRPr lang="fr-BE" sz="2000" dirty="0">
              <a:solidFill>
                <a:srgbClr val="C00000"/>
              </a:solidFill>
              <a:latin typeface="Arial" panose="020B0604020202020204" pitchFamily="34" charset="0"/>
              <a:cs typeface="Arial" panose="020B0604020202020204" pitchFamily="34" charset="0"/>
            </a:endParaRPr>
          </a:p>
          <a:p>
            <a:pPr marL="800100" lvl="1" indent="-342900" algn="just">
              <a:buClr>
                <a:srgbClr val="C00000"/>
              </a:buClr>
              <a:buFont typeface="Wingdings" panose="05000000000000000000" pitchFamily="2" charset="2"/>
              <a:buChar char="v"/>
            </a:pPr>
            <a:r>
              <a:rPr lang="fr-BE" sz="2000" dirty="0">
                <a:solidFill>
                  <a:schemeClr val="tx2"/>
                </a:solidFill>
                <a:latin typeface="Arial" panose="020B0604020202020204" pitchFamily="34" charset="0"/>
                <a:cs typeface="Arial" panose="020B0604020202020204" pitchFamily="34" charset="0"/>
              </a:rPr>
              <a:t>EES des pays tiers doivent s’engager aux principes de la charte au travers de la convention partenariale</a:t>
            </a:r>
          </a:p>
          <a:p>
            <a:pPr marL="800100" lvl="1" indent="-342900" algn="just">
              <a:buClr>
                <a:srgbClr val="C00000"/>
              </a:buClr>
              <a:buFont typeface="Wingdings" panose="05000000000000000000" pitchFamily="2" charset="2"/>
              <a:buChar char="v"/>
            </a:pPr>
            <a:endParaRPr lang="fr-BE" sz="2000" dirty="0">
              <a:solidFill>
                <a:schemeClr val="tx2"/>
              </a:solidFill>
              <a:latin typeface="Arial" panose="020B0604020202020204" pitchFamily="34" charset="0"/>
              <a:cs typeface="Arial" panose="020B0604020202020204" pitchFamily="34" charset="0"/>
            </a:endParaRPr>
          </a:p>
          <a:p>
            <a:pPr marL="800100" lvl="1" indent="-342900" algn="just">
              <a:buClr>
                <a:srgbClr val="C00000"/>
              </a:buClr>
              <a:buFont typeface="Wingdings" panose="05000000000000000000" pitchFamily="2" charset="2"/>
              <a:buChar char="v"/>
            </a:pPr>
            <a:r>
              <a:rPr lang="fr-BE" sz="2000" dirty="0">
                <a:solidFill>
                  <a:schemeClr val="tx2"/>
                </a:solidFill>
                <a:latin typeface="Arial" panose="020B0604020202020204" pitchFamily="34" charset="0"/>
                <a:cs typeface="Arial" panose="020B0604020202020204" pitchFamily="34" charset="0"/>
              </a:rPr>
              <a:t>EES d’un pays Programme ou tiers : </a:t>
            </a:r>
            <a:r>
              <a:rPr lang="fr-BE" sz="2000" b="1" dirty="0">
                <a:solidFill>
                  <a:srgbClr val="C00000"/>
                </a:solidFill>
                <a:latin typeface="Arial" panose="020B0604020202020204" pitchFamily="34" charset="0"/>
                <a:cs typeface="Arial" panose="020B0604020202020204" pitchFamily="34" charset="0"/>
              </a:rPr>
              <a:t>accréditation et évaluation du programme du master validées</a:t>
            </a:r>
          </a:p>
          <a:p>
            <a:pPr marL="800100" lvl="1" indent="-342900" algn="just">
              <a:buClr>
                <a:srgbClr val="FF0000"/>
              </a:buClr>
              <a:buFont typeface="Wingdings" panose="05000000000000000000" pitchFamily="2" charset="2"/>
              <a:buChar char="v"/>
            </a:pPr>
            <a:endParaRPr lang="fr-BE" sz="2000" dirty="0">
              <a:solidFill>
                <a:srgbClr val="FF0000"/>
              </a:solidFill>
              <a:latin typeface="Arial" panose="020B0604020202020204" pitchFamily="34" charset="0"/>
              <a:cs typeface="Arial" panose="020B0604020202020204" pitchFamily="34" charset="0"/>
            </a:endParaRPr>
          </a:p>
          <a:p>
            <a:pPr marL="342900" lvl="0" indent="-342900" algn="just">
              <a:buClr>
                <a:srgbClr val="C00000"/>
              </a:buClr>
              <a:buFont typeface="Wingdings" panose="05000000000000000000" pitchFamily="2" charset="2"/>
              <a:buChar char="ü"/>
            </a:pPr>
            <a:r>
              <a:rPr lang="fr-BE" sz="2000" b="1" dirty="0">
                <a:solidFill>
                  <a:srgbClr val="44546A"/>
                </a:solidFill>
                <a:latin typeface="Arial" panose="020B0604020202020204" pitchFamily="34" charset="0"/>
                <a:cs typeface="Arial" panose="020B0604020202020204" pitchFamily="34" charset="0"/>
              </a:rPr>
              <a:t>Ouvert à toutes organisations publiques ou privées </a:t>
            </a:r>
            <a:r>
              <a:rPr lang="fr-BE" sz="2000" dirty="0">
                <a:solidFill>
                  <a:srgbClr val="44546A"/>
                </a:solidFill>
                <a:latin typeface="Arial" panose="020B0604020202020204" pitchFamily="34" charset="0"/>
                <a:cs typeface="Arial" panose="020B0604020202020204" pitchFamily="34" charset="0"/>
              </a:rPr>
              <a:t>d’un pays programme ou tiers</a:t>
            </a:r>
          </a:p>
        </p:txBody>
      </p:sp>
      <p:sp>
        <p:nvSpPr>
          <p:cNvPr id="14" name="Rounded Rectangle 9"/>
          <p:cNvSpPr/>
          <p:nvPr/>
        </p:nvSpPr>
        <p:spPr bwMode="auto">
          <a:xfrm>
            <a:off x="1231939" y="309753"/>
            <a:ext cx="9752400" cy="752400"/>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altLang="en-US" sz="3200" b="1" dirty="0">
                <a:solidFill>
                  <a:schemeClr val="tx2"/>
                </a:solidFill>
                <a:latin typeface="Arial" panose="020B0604020202020204" pitchFamily="34" charset="0"/>
                <a:ea typeface="+mj-ea"/>
                <a:cs typeface="Arial" panose="020B0604020202020204" pitchFamily="34" charset="0"/>
              </a:rPr>
              <a:t>EMJM : composition du partenariat</a:t>
            </a:r>
            <a:endParaRPr lang="en-GB" sz="3200" b="1" dirty="0">
              <a:solidFill>
                <a:schemeClr val="tx2"/>
              </a:solidFill>
              <a:latin typeface="Arial" panose="020B0604020202020204" pitchFamily="34" charset="0"/>
              <a:ea typeface="+mj-ea"/>
              <a:cs typeface="Arial" panose="020B0604020202020204" pitchFamily="34" charset="0"/>
              <a:sym typeface="Webdings" pitchFamily="18" charset="2"/>
            </a:endParaRPr>
          </a:p>
        </p:txBody>
      </p:sp>
    </p:spTree>
    <p:extLst>
      <p:ext uri="{BB962C8B-B14F-4D97-AF65-F5344CB8AC3E}">
        <p14:creationId xmlns:p14="http://schemas.microsoft.com/office/powerpoint/2010/main" val="114413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5">
            <a:extLst>
              <a:ext uri="{FF2B5EF4-FFF2-40B4-BE49-F238E27FC236}">
                <a16:creationId xmlns:a16="http://schemas.microsoft.com/office/drawing/2014/main" id="{8F82327F-602E-40DA-A1BB-0D3729CD9807}"/>
              </a:ext>
            </a:extLst>
          </p:cNvPr>
          <p:cNvGraphicFramePr/>
          <p:nvPr>
            <p:extLst>
              <p:ext uri="{D42A27DB-BD31-4B8C-83A1-F6EECF244321}">
                <p14:modId xmlns:p14="http://schemas.microsoft.com/office/powerpoint/2010/main" val="1732873536"/>
              </p:ext>
            </p:extLst>
          </p:nvPr>
        </p:nvGraphicFramePr>
        <p:xfrm>
          <a:off x="2870447" y="1664263"/>
          <a:ext cx="8897639" cy="4490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ounded Rectangle 2">
            <a:extLst>
              <a:ext uri="{FF2B5EF4-FFF2-40B4-BE49-F238E27FC236}">
                <a16:creationId xmlns:a16="http://schemas.microsoft.com/office/drawing/2014/main" id="{32043BF4-49A0-4F73-BFD0-0985003F7723}"/>
              </a:ext>
            </a:extLst>
          </p:cNvPr>
          <p:cNvSpPr/>
          <p:nvPr/>
        </p:nvSpPr>
        <p:spPr bwMode="auto">
          <a:xfrm>
            <a:off x="1216248" y="283365"/>
            <a:ext cx="9752400"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règles de financement</a:t>
            </a:r>
          </a:p>
        </p:txBody>
      </p:sp>
      <p:pic>
        <p:nvPicPr>
          <p:cNvPr id="10"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4140" y="36002"/>
            <a:ext cx="1247784" cy="1247784"/>
          </a:xfrm>
          <a:prstGeom prst="rect">
            <a:avLst/>
          </a:prstGeom>
        </p:spPr>
      </p:pic>
      <p:grpSp>
        <p:nvGrpSpPr>
          <p:cNvPr id="2" name="Groupe 1">
            <a:extLst>
              <a:ext uri="{FF2B5EF4-FFF2-40B4-BE49-F238E27FC236}">
                <a16:creationId xmlns:a16="http://schemas.microsoft.com/office/drawing/2014/main" id="{9205ECA5-F230-40DB-8586-4BFC10514CC0}"/>
              </a:ext>
            </a:extLst>
          </p:cNvPr>
          <p:cNvGrpSpPr/>
          <p:nvPr/>
        </p:nvGrpSpPr>
        <p:grpSpPr>
          <a:xfrm>
            <a:off x="675374" y="2124299"/>
            <a:ext cx="10253553" cy="3942466"/>
            <a:chOff x="384193" y="2245531"/>
            <a:chExt cx="10253553" cy="3942466"/>
          </a:xfrm>
        </p:grpSpPr>
        <p:sp>
          <p:nvSpPr>
            <p:cNvPr id="11" name="ZoneTexte 10">
              <a:extLst>
                <a:ext uri="{FF2B5EF4-FFF2-40B4-BE49-F238E27FC236}">
                  <a16:creationId xmlns:a16="http://schemas.microsoft.com/office/drawing/2014/main" id="{EDB4A88A-FD01-4D1C-B9C5-1473C2D95548}"/>
                </a:ext>
              </a:extLst>
            </p:cNvPr>
            <p:cNvSpPr txBox="1"/>
            <p:nvPr/>
          </p:nvSpPr>
          <p:spPr>
            <a:xfrm>
              <a:off x="3225029" y="2245531"/>
              <a:ext cx="3304674" cy="461665"/>
            </a:xfrm>
            <a:prstGeom prst="rect">
              <a:avLst/>
            </a:prstGeom>
            <a:noFill/>
          </p:spPr>
          <p:txBody>
            <a:bodyPr wrap="square" rtlCol="0">
              <a:spAutoFit/>
            </a:bodyPr>
            <a:lstStyle/>
            <a:p>
              <a:r>
                <a:rPr lang="fr-FR" sz="2400" b="1" dirty="0">
                  <a:solidFill>
                    <a:srgbClr val="FF0000"/>
                  </a:solidFill>
                </a:rPr>
                <a:t>Subvention simplifiée</a:t>
              </a:r>
            </a:p>
          </p:txBody>
        </p:sp>
        <p:sp>
          <p:nvSpPr>
            <p:cNvPr id="12" name="ZoneTexte 11">
              <a:extLst>
                <a:ext uri="{FF2B5EF4-FFF2-40B4-BE49-F238E27FC236}">
                  <a16:creationId xmlns:a16="http://schemas.microsoft.com/office/drawing/2014/main" id="{5163FCEB-2A6F-4872-B53B-62B9F5DAB956}"/>
                </a:ext>
              </a:extLst>
            </p:cNvPr>
            <p:cNvSpPr txBox="1"/>
            <p:nvPr/>
          </p:nvSpPr>
          <p:spPr>
            <a:xfrm>
              <a:off x="1036762" y="3834358"/>
              <a:ext cx="3677649" cy="461665"/>
            </a:xfrm>
            <a:prstGeom prst="rect">
              <a:avLst/>
            </a:prstGeom>
            <a:noFill/>
          </p:spPr>
          <p:txBody>
            <a:bodyPr wrap="square" rtlCol="0">
              <a:spAutoFit/>
            </a:bodyPr>
            <a:lstStyle/>
            <a:p>
              <a:r>
                <a:rPr lang="fr-FR" sz="2400" b="1" dirty="0">
                  <a:solidFill>
                    <a:srgbClr val="FF0000"/>
                  </a:solidFill>
                </a:rPr>
                <a:t>2 bénéficiaires principaux</a:t>
              </a:r>
            </a:p>
          </p:txBody>
        </p:sp>
        <p:sp>
          <p:nvSpPr>
            <p:cNvPr id="13" name="ZoneTexte 12">
              <a:extLst>
                <a:ext uri="{FF2B5EF4-FFF2-40B4-BE49-F238E27FC236}">
                  <a16:creationId xmlns:a16="http://schemas.microsoft.com/office/drawing/2014/main" id="{DB88E5BE-91A3-4543-A0B3-CCB1CC59D6A7}"/>
                </a:ext>
              </a:extLst>
            </p:cNvPr>
            <p:cNvSpPr txBox="1"/>
            <p:nvPr/>
          </p:nvSpPr>
          <p:spPr>
            <a:xfrm>
              <a:off x="1027594" y="5357000"/>
              <a:ext cx="2386829" cy="830997"/>
            </a:xfrm>
            <a:prstGeom prst="rect">
              <a:avLst/>
            </a:prstGeom>
            <a:noFill/>
          </p:spPr>
          <p:txBody>
            <a:bodyPr wrap="square" rtlCol="0">
              <a:spAutoFit/>
            </a:bodyPr>
            <a:lstStyle/>
            <a:p>
              <a:r>
                <a:rPr lang="fr-FR" sz="2400" b="1" dirty="0">
                  <a:solidFill>
                    <a:srgbClr val="FF0000"/>
                  </a:solidFill>
                </a:rPr>
                <a:t>3 composantes =</a:t>
              </a:r>
            </a:p>
            <a:p>
              <a:r>
                <a:rPr lang="fr-FR" sz="2400" b="1" dirty="0">
                  <a:solidFill>
                    <a:srgbClr val="FF0000"/>
                  </a:solidFill>
                </a:rPr>
                <a:t>3 coûts unitaires</a:t>
              </a:r>
            </a:p>
          </p:txBody>
        </p:sp>
        <p:sp>
          <p:nvSpPr>
            <p:cNvPr id="14" name="Flèche : droite 13">
              <a:extLst>
                <a:ext uri="{FF2B5EF4-FFF2-40B4-BE49-F238E27FC236}">
                  <a16:creationId xmlns:a16="http://schemas.microsoft.com/office/drawing/2014/main" id="{394C183E-465D-46C7-92CB-2CA402C87FDE}"/>
                </a:ext>
              </a:extLst>
            </p:cNvPr>
            <p:cNvSpPr/>
            <p:nvPr/>
          </p:nvSpPr>
          <p:spPr>
            <a:xfrm>
              <a:off x="2623456" y="2374049"/>
              <a:ext cx="434279" cy="204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73349330-ADCC-444F-A9FC-169C3BE36415}"/>
                </a:ext>
              </a:extLst>
            </p:cNvPr>
            <p:cNvSpPr/>
            <p:nvPr/>
          </p:nvSpPr>
          <p:spPr>
            <a:xfrm>
              <a:off x="384193" y="5670184"/>
              <a:ext cx="434279" cy="204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19A5E840-C396-4C88-91B7-3F3CC87122A0}"/>
                </a:ext>
              </a:extLst>
            </p:cNvPr>
            <p:cNvSpPr/>
            <p:nvPr/>
          </p:nvSpPr>
          <p:spPr>
            <a:xfrm>
              <a:off x="384193" y="3962876"/>
              <a:ext cx="434279" cy="204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54333" y="3090036"/>
              <a:ext cx="460078" cy="460078"/>
            </a:xfrm>
            <a:prstGeom prst="rect">
              <a:avLst/>
            </a:prstGeom>
          </p:spPr>
        </p:pic>
        <p:pic>
          <p:nvPicPr>
            <p:cNvPr id="16"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77545">
              <a:off x="9901772" y="3029687"/>
              <a:ext cx="735974" cy="580778"/>
            </a:xfrm>
            <a:prstGeom prst="rect">
              <a:avLst/>
            </a:prstGeom>
          </p:spPr>
        </p:pic>
      </p:grpSp>
      <p:sp>
        <p:nvSpPr>
          <p:cNvPr id="20" name="Bent Arrow 2"/>
          <p:cNvSpPr/>
          <p:nvPr/>
        </p:nvSpPr>
        <p:spPr>
          <a:xfrm>
            <a:off x="7250017" y="4046272"/>
            <a:ext cx="1136822" cy="531342"/>
          </a:xfrm>
          <a:prstGeom prst="bentArrow">
            <a:avLst>
              <a:gd name="adj1" fmla="val 18626"/>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4628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7F5B21F8-41BD-4B4D-B449-74F0A55232EC}"/>
              </a:ext>
            </a:extLst>
          </p:cNvPr>
          <p:cNvGraphicFramePr>
            <a:graphicFrameLocks noGrp="1"/>
          </p:cNvGraphicFramePr>
          <p:nvPr>
            <p:ph idx="1"/>
            <p:extLst>
              <p:ext uri="{D42A27DB-BD31-4B8C-83A1-F6EECF244321}">
                <p14:modId xmlns:p14="http://schemas.microsoft.com/office/powerpoint/2010/main" val="2836316872"/>
              </p:ext>
            </p:extLst>
          </p:nvPr>
        </p:nvGraphicFramePr>
        <p:xfrm>
          <a:off x="477979" y="892841"/>
          <a:ext cx="11236036" cy="5965159"/>
        </p:xfrm>
        <a:graphic>
          <a:graphicData uri="http://schemas.openxmlformats.org/drawingml/2006/table">
            <a:tbl>
              <a:tblPr firstRow="1" bandRow="1">
                <a:tableStyleId>{5C22544A-7EE6-4342-B048-85BDC9FD1C3A}</a:tableStyleId>
              </a:tblPr>
              <a:tblGrid>
                <a:gridCol w="1904146">
                  <a:extLst>
                    <a:ext uri="{9D8B030D-6E8A-4147-A177-3AD203B41FA5}">
                      <a16:colId xmlns:a16="http://schemas.microsoft.com/office/drawing/2014/main" val="3575899291"/>
                    </a:ext>
                  </a:extLst>
                </a:gridCol>
                <a:gridCol w="1479254">
                  <a:extLst>
                    <a:ext uri="{9D8B030D-6E8A-4147-A177-3AD203B41FA5}">
                      <a16:colId xmlns:a16="http://schemas.microsoft.com/office/drawing/2014/main" val="2459460545"/>
                    </a:ext>
                  </a:extLst>
                </a:gridCol>
                <a:gridCol w="1731042">
                  <a:extLst>
                    <a:ext uri="{9D8B030D-6E8A-4147-A177-3AD203B41FA5}">
                      <a16:colId xmlns:a16="http://schemas.microsoft.com/office/drawing/2014/main" val="2135983226"/>
                    </a:ext>
                  </a:extLst>
                </a:gridCol>
                <a:gridCol w="1699569">
                  <a:extLst>
                    <a:ext uri="{9D8B030D-6E8A-4147-A177-3AD203B41FA5}">
                      <a16:colId xmlns:a16="http://schemas.microsoft.com/office/drawing/2014/main" val="4005723576"/>
                    </a:ext>
                  </a:extLst>
                </a:gridCol>
                <a:gridCol w="1562781">
                  <a:extLst>
                    <a:ext uri="{9D8B030D-6E8A-4147-A177-3AD203B41FA5}">
                      <a16:colId xmlns:a16="http://schemas.microsoft.com/office/drawing/2014/main" val="979926896"/>
                    </a:ext>
                  </a:extLst>
                </a:gridCol>
                <a:gridCol w="1521621">
                  <a:extLst>
                    <a:ext uri="{9D8B030D-6E8A-4147-A177-3AD203B41FA5}">
                      <a16:colId xmlns:a16="http://schemas.microsoft.com/office/drawing/2014/main" val="2430588761"/>
                    </a:ext>
                  </a:extLst>
                </a:gridCol>
                <a:gridCol w="1337623">
                  <a:extLst>
                    <a:ext uri="{9D8B030D-6E8A-4147-A177-3AD203B41FA5}">
                      <a16:colId xmlns:a16="http://schemas.microsoft.com/office/drawing/2014/main" val="2218880377"/>
                    </a:ext>
                  </a:extLst>
                </a:gridCol>
              </a:tblGrid>
              <a:tr h="355242">
                <a:tc>
                  <a:txBody>
                    <a:bodyPr/>
                    <a:lstStyle/>
                    <a:p>
                      <a:pPr algn="ctr"/>
                      <a:endParaRPr lang="fr-FR" dirty="0"/>
                    </a:p>
                  </a:txBody>
                  <a:tcPr anchor="ctr">
                    <a:solidFill>
                      <a:schemeClr val="bg2"/>
                    </a:solidFill>
                  </a:tcPr>
                </a:tc>
                <a:tc gridSpan="4">
                  <a:txBody>
                    <a:bodyPr/>
                    <a:lstStyle/>
                    <a:p>
                      <a:pPr algn="ctr"/>
                      <a:r>
                        <a:rPr lang="fr-FR" dirty="0">
                          <a:solidFill>
                            <a:schemeClr val="tx1"/>
                          </a:solidFill>
                        </a:rPr>
                        <a:t>EMJMD (€) 2014-2020</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gridSpan="2">
                  <a:txBody>
                    <a:bodyPr/>
                    <a:lstStyle/>
                    <a:p>
                      <a:pPr algn="ctr"/>
                      <a:r>
                        <a:rPr lang="fr-FR" dirty="0">
                          <a:solidFill>
                            <a:schemeClr val="tx1"/>
                          </a:solidFill>
                        </a:rPr>
                        <a:t>EMJM (€) 2021-2027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BF02E"/>
                    </a:solidFill>
                  </a:tcPr>
                </a:tc>
                <a:tc hMerge="1">
                  <a:txBody>
                    <a:bodyPr/>
                    <a:lstStyle/>
                    <a:p>
                      <a:endParaRPr lang="fr-FR" dirty="0"/>
                    </a:p>
                  </a:txBody>
                  <a:tcPr/>
                </a:tc>
                <a:extLst>
                  <a:ext uri="{0D108BD9-81ED-4DB2-BD59-A6C34878D82A}">
                    <a16:rowId xmlns:a16="http://schemas.microsoft.com/office/drawing/2014/main" val="1802594859"/>
                  </a:ext>
                </a:extLst>
              </a:tr>
              <a:tr h="888105">
                <a:tc>
                  <a:txBody>
                    <a:bodyPr/>
                    <a:lstStyle/>
                    <a:p>
                      <a:pPr algn="ctr"/>
                      <a:endParaRPr lang="fr-FR" dirty="0"/>
                    </a:p>
                  </a:txBody>
                  <a:tcPr anchor="ctr">
                    <a:solidFill>
                      <a:schemeClr val="bg2"/>
                    </a:solidFill>
                  </a:tcPr>
                </a:tc>
                <a:tc>
                  <a:txBody>
                    <a:bodyPr/>
                    <a:lstStyle/>
                    <a:p>
                      <a:pPr algn="ctr"/>
                      <a:endParaRPr lang="fr-FR" b="1" i="0" dirty="0"/>
                    </a:p>
                  </a:txBody>
                  <a:tcPr anchor="ctr">
                    <a:solidFill>
                      <a:schemeClr val="accent5">
                        <a:lumMod val="20000"/>
                        <a:lumOff val="80000"/>
                      </a:schemeClr>
                    </a:solidFill>
                  </a:tcPr>
                </a:tc>
                <a:tc>
                  <a:txBody>
                    <a:bodyPr/>
                    <a:lstStyle/>
                    <a:p>
                      <a:pPr algn="ctr"/>
                      <a:r>
                        <a:rPr lang="fr-FR" b="1" i="0" dirty="0"/>
                        <a:t>Etudiant pays partenaire (&gt;4000km)</a:t>
                      </a:r>
                    </a:p>
                  </a:txBody>
                  <a:tcPr anchor="ctr">
                    <a:solidFill>
                      <a:schemeClr val="accent5">
                        <a:lumMod val="20000"/>
                        <a:lumOff val="80000"/>
                      </a:schemeClr>
                    </a:solidFill>
                  </a:tcPr>
                </a:tc>
                <a:tc>
                  <a:txBody>
                    <a:bodyPr/>
                    <a:lstStyle/>
                    <a:p>
                      <a:pPr algn="ctr"/>
                      <a:r>
                        <a:rPr lang="fr-FR" b="1" i="0" dirty="0"/>
                        <a:t>Etudiant pays partenaire (&lt;4000km)</a:t>
                      </a:r>
                    </a:p>
                  </a:txBody>
                  <a:tcPr anchor="ctr">
                    <a:solidFill>
                      <a:schemeClr val="accent5">
                        <a:lumMod val="20000"/>
                        <a:lumOff val="80000"/>
                      </a:schemeClr>
                    </a:solidFill>
                  </a:tcPr>
                </a:tc>
                <a:tc>
                  <a:txBody>
                    <a:bodyPr/>
                    <a:lstStyle/>
                    <a:p>
                      <a:pPr algn="ctr"/>
                      <a:r>
                        <a:rPr lang="fr-FR" b="1" i="0" dirty="0"/>
                        <a:t>Etudiant pays programme</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fr-FR" b="1" dirty="0"/>
                        <a:t>Boursiers</a:t>
                      </a:r>
                    </a:p>
                  </a:txBody>
                  <a:tcPr anchor="ctr">
                    <a:lnL w="12700" cap="flat" cmpd="sng" algn="ctr">
                      <a:solidFill>
                        <a:schemeClr val="tx1"/>
                      </a:solidFill>
                      <a:prstDash val="solid"/>
                      <a:round/>
                      <a:headEnd type="none" w="med" len="med"/>
                      <a:tailEnd type="none" w="med" len="med"/>
                    </a:lnL>
                    <a:solidFill>
                      <a:srgbClr val="EBF02E"/>
                    </a:solidFill>
                  </a:tcPr>
                </a:tc>
                <a:tc>
                  <a:txBody>
                    <a:bodyPr/>
                    <a:lstStyle/>
                    <a:p>
                      <a:pPr algn="ctr"/>
                      <a:r>
                        <a:rPr lang="fr-FR" b="1" dirty="0"/>
                        <a:t>Non boursiers</a:t>
                      </a:r>
                    </a:p>
                  </a:txBody>
                  <a:tcPr anchor="ctr">
                    <a:lnR w="12700" cap="flat" cmpd="sng" algn="ctr">
                      <a:solidFill>
                        <a:schemeClr val="tx1"/>
                      </a:solidFill>
                      <a:prstDash val="solid"/>
                      <a:round/>
                      <a:headEnd type="none" w="med" len="med"/>
                      <a:tailEnd type="none" w="med" len="med"/>
                    </a:lnR>
                    <a:solidFill>
                      <a:srgbClr val="EBF02E"/>
                    </a:solidFill>
                  </a:tcPr>
                </a:tc>
                <a:extLst>
                  <a:ext uri="{0D108BD9-81ED-4DB2-BD59-A6C34878D82A}">
                    <a16:rowId xmlns:a16="http://schemas.microsoft.com/office/drawing/2014/main" val="3095136414"/>
                  </a:ext>
                </a:extLst>
              </a:tr>
              <a:tr h="621674">
                <a:tc rowSpan="4">
                  <a:txBody>
                    <a:bodyPr/>
                    <a:lstStyle/>
                    <a:p>
                      <a:pPr algn="ctr"/>
                      <a:r>
                        <a:rPr lang="fr-FR" b="1" dirty="0"/>
                        <a:t>Bourse</a:t>
                      </a:r>
                    </a:p>
                  </a:txBody>
                  <a:tcPr anchor="ctr">
                    <a:solidFill>
                      <a:schemeClr val="bg2"/>
                    </a:solidFill>
                  </a:tcPr>
                </a:tc>
                <a:tc>
                  <a:txBody>
                    <a:bodyPr/>
                    <a:lstStyle/>
                    <a:p>
                      <a:pPr algn="ctr"/>
                      <a:r>
                        <a:rPr lang="fr-FR" b="1" i="0" dirty="0"/>
                        <a:t>Frais d’installation</a:t>
                      </a:r>
                    </a:p>
                  </a:txBody>
                  <a:tcPr anchor="ctr">
                    <a:solidFill>
                      <a:schemeClr val="accent5">
                        <a:lumMod val="20000"/>
                        <a:lumOff val="80000"/>
                      </a:schemeClr>
                    </a:solidFill>
                  </a:tcPr>
                </a:tc>
                <a:tc>
                  <a:txBody>
                    <a:bodyPr/>
                    <a:lstStyle/>
                    <a:p>
                      <a:pPr algn="ctr"/>
                      <a:r>
                        <a:rPr lang="fr-FR" b="1" i="0" dirty="0"/>
                        <a:t>1000</a:t>
                      </a:r>
                    </a:p>
                  </a:txBody>
                  <a:tcPr anchor="ctr">
                    <a:solidFill>
                      <a:schemeClr val="accent5">
                        <a:lumMod val="20000"/>
                        <a:lumOff val="80000"/>
                      </a:schemeClr>
                    </a:solidFill>
                  </a:tcPr>
                </a:tc>
                <a:tc>
                  <a:txBody>
                    <a:bodyPr/>
                    <a:lstStyle/>
                    <a:p>
                      <a:pPr algn="ctr"/>
                      <a:r>
                        <a:rPr lang="fr-FR" b="1" i="0" dirty="0"/>
                        <a:t>1000</a:t>
                      </a:r>
                    </a:p>
                  </a:txBody>
                  <a:tcPr anchor="ctr">
                    <a:solidFill>
                      <a:schemeClr val="accent5">
                        <a:lumMod val="20000"/>
                        <a:lumOff val="80000"/>
                      </a:schemeClr>
                    </a:solidFill>
                  </a:tcPr>
                </a:tc>
                <a:tc>
                  <a:txBody>
                    <a:bodyPr/>
                    <a:lstStyle/>
                    <a:p>
                      <a:pPr algn="ctr"/>
                      <a:r>
                        <a:rPr lang="fr-FR" b="1" i="0" dirty="0"/>
                        <a:t>0</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rowSpan="4">
                  <a:txBody>
                    <a:bodyPr/>
                    <a:lstStyle/>
                    <a:p>
                      <a:pPr algn="ctr"/>
                      <a:r>
                        <a:rPr lang="fr-FR" b="1" dirty="0"/>
                        <a:t>1400/mois</a:t>
                      </a:r>
                    </a:p>
                  </a:txBody>
                  <a:tcPr anchor="ctr">
                    <a:lnL w="12700" cap="flat" cmpd="sng" algn="ctr">
                      <a:solidFill>
                        <a:schemeClr val="tx1"/>
                      </a:solidFill>
                      <a:prstDash val="solid"/>
                      <a:round/>
                      <a:headEnd type="none" w="med" len="med"/>
                      <a:tailEnd type="none" w="med" len="med"/>
                    </a:lnL>
                    <a:solidFill>
                      <a:srgbClr val="EBF02E"/>
                    </a:solidFill>
                  </a:tcPr>
                </a:tc>
                <a:tc rowSpan="4">
                  <a:txBody>
                    <a:bodyPr/>
                    <a:lstStyle/>
                    <a:p>
                      <a:pPr algn="ctr"/>
                      <a:r>
                        <a:rPr lang="fr-FR" b="1" dirty="0"/>
                        <a:t>NC</a:t>
                      </a:r>
                    </a:p>
                  </a:txBody>
                  <a:tcPr anchor="ctr">
                    <a:lnR w="12700" cap="flat" cmpd="sng" algn="ctr">
                      <a:solidFill>
                        <a:schemeClr val="tx1"/>
                      </a:solidFill>
                      <a:prstDash val="solid"/>
                      <a:round/>
                      <a:headEnd type="none" w="med" len="med"/>
                      <a:tailEnd type="none" w="med" len="med"/>
                    </a:lnR>
                    <a:solidFill>
                      <a:srgbClr val="EBF02E"/>
                    </a:solidFill>
                  </a:tcPr>
                </a:tc>
                <a:extLst>
                  <a:ext uri="{0D108BD9-81ED-4DB2-BD59-A6C34878D82A}">
                    <a16:rowId xmlns:a16="http://schemas.microsoft.com/office/drawing/2014/main" val="3826106735"/>
                  </a:ext>
                </a:extLst>
              </a:tr>
              <a:tr h="621674">
                <a:tc vMerge="1">
                  <a:txBody>
                    <a:bodyPr/>
                    <a:lstStyle/>
                    <a:p>
                      <a:endParaRPr lang="fr-FR" dirty="0"/>
                    </a:p>
                  </a:txBody>
                  <a:tcPr/>
                </a:tc>
                <a:tc>
                  <a:txBody>
                    <a:bodyPr/>
                    <a:lstStyle/>
                    <a:p>
                      <a:pPr algn="ctr"/>
                      <a:r>
                        <a:rPr lang="fr-FR" b="1" i="0" dirty="0"/>
                        <a:t>Frais de voyage</a:t>
                      </a:r>
                    </a:p>
                  </a:txBody>
                  <a:tcPr anchor="ctr">
                    <a:solidFill>
                      <a:schemeClr val="accent5">
                        <a:lumMod val="20000"/>
                        <a:lumOff val="80000"/>
                      </a:schemeClr>
                    </a:solidFill>
                  </a:tcPr>
                </a:tc>
                <a:tc>
                  <a:txBody>
                    <a:bodyPr/>
                    <a:lstStyle/>
                    <a:p>
                      <a:pPr algn="ctr"/>
                      <a:r>
                        <a:rPr lang="fr-FR" b="1" i="0" dirty="0"/>
                        <a:t>3000/an</a:t>
                      </a:r>
                    </a:p>
                  </a:txBody>
                  <a:tcPr anchor="ctr">
                    <a:solidFill>
                      <a:schemeClr val="accent5">
                        <a:lumMod val="20000"/>
                        <a:lumOff val="80000"/>
                      </a:schemeClr>
                    </a:solidFill>
                  </a:tcPr>
                </a:tc>
                <a:tc>
                  <a:txBody>
                    <a:bodyPr/>
                    <a:lstStyle/>
                    <a:p>
                      <a:pPr algn="ctr"/>
                      <a:r>
                        <a:rPr lang="fr-FR" b="1" i="0" dirty="0"/>
                        <a:t>2000/an</a:t>
                      </a:r>
                    </a:p>
                  </a:txBody>
                  <a:tcPr anchor="ctr">
                    <a:solidFill>
                      <a:schemeClr val="accent5">
                        <a:lumMod val="20000"/>
                        <a:lumOff val="80000"/>
                      </a:schemeClr>
                    </a:solidFill>
                  </a:tcPr>
                </a:tc>
                <a:tc>
                  <a:txBody>
                    <a:bodyPr/>
                    <a:lstStyle/>
                    <a:p>
                      <a:pPr algn="ctr"/>
                      <a:r>
                        <a:rPr lang="fr-FR" b="1" i="0" dirty="0"/>
                        <a:t>1000/an</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405363251"/>
                  </a:ext>
                </a:extLst>
              </a:tr>
              <a:tr h="621674">
                <a:tc vMerge="1">
                  <a:txBody>
                    <a:bodyPr/>
                    <a:lstStyle/>
                    <a:p>
                      <a:endParaRPr lang="fr-FR" dirty="0"/>
                    </a:p>
                  </a:txBody>
                  <a:tcPr/>
                </a:tc>
                <a:tc>
                  <a:txBody>
                    <a:bodyPr/>
                    <a:lstStyle/>
                    <a:p>
                      <a:pPr algn="ctr"/>
                      <a:r>
                        <a:rPr lang="fr-FR" b="1" i="0" dirty="0"/>
                        <a:t>Frais de subsistance</a:t>
                      </a:r>
                    </a:p>
                  </a:txBody>
                  <a:tcPr anchor="ctr">
                    <a:solidFill>
                      <a:schemeClr val="accent5">
                        <a:lumMod val="20000"/>
                        <a:lumOff val="80000"/>
                      </a:schemeClr>
                    </a:solidFill>
                  </a:tcPr>
                </a:tc>
                <a:tc>
                  <a:txBody>
                    <a:bodyPr/>
                    <a:lstStyle/>
                    <a:p>
                      <a:pPr algn="ctr"/>
                      <a:r>
                        <a:rPr lang="fr-FR" b="1" i="0" dirty="0"/>
                        <a:t>1000/mois</a:t>
                      </a:r>
                    </a:p>
                  </a:txBody>
                  <a:tcPr anchor="ctr">
                    <a:solidFill>
                      <a:schemeClr val="accent5">
                        <a:lumMod val="20000"/>
                        <a:lumOff val="80000"/>
                      </a:schemeClr>
                    </a:solidFill>
                  </a:tcPr>
                </a:tc>
                <a:tc>
                  <a:txBody>
                    <a:bodyPr/>
                    <a:lstStyle/>
                    <a:p>
                      <a:pPr algn="ctr"/>
                      <a:r>
                        <a:rPr lang="fr-FR" b="1" i="0" dirty="0"/>
                        <a:t>1000/mois</a:t>
                      </a:r>
                    </a:p>
                  </a:txBody>
                  <a:tcPr anchor="ctr">
                    <a:solidFill>
                      <a:schemeClr val="accent5">
                        <a:lumMod val="20000"/>
                        <a:lumOff val="80000"/>
                      </a:schemeClr>
                    </a:solidFill>
                  </a:tcPr>
                </a:tc>
                <a:tc>
                  <a:txBody>
                    <a:bodyPr/>
                    <a:lstStyle/>
                    <a:p>
                      <a:pPr algn="ctr"/>
                      <a:r>
                        <a:rPr lang="fr-FR" b="1" i="0" dirty="0"/>
                        <a:t>1000/mois</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983288071"/>
                  </a:ext>
                </a:extLst>
              </a:tr>
              <a:tr h="621674">
                <a:tc vMerge="1">
                  <a:txBody>
                    <a:bodyPr/>
                    <a:lstStyle/>
                    <a:p>
                      <a:endParaRPr lang="fr-FR" dirty="0"/>
                    </a:p>
                  </a:txBody>
                  <a:tcPr/>
                </a:tc>
                <a:tc>
                  <a:txBody>
                    <a:bodyPr/>
                    <a:lstStyle/>
                    <a:p>
                      <a:pPr algn="ctr"/>
                      <a:r>
                        <a:rPr lang="fr-FR" b="1" i="0" dirty="0"/>
                        <a:t>Total / mois (120 ECTS)</a:t>
                      </a:r>
                    </a:p>
                  </a:txBody>
                  <a:tcPr anchor="ctr">
                    <a:solidFill>
                      <a:schemeClr val="accent5">
                        <a:lumMod val="20000"/>
                        <a:lumOff val="80000"/>
                      </a:schemeClr>
                    </a:solidFill>
                  </a:tcPr>
                </a:tc>
                <a:tc>
                  <a:txBody>
                    <a:bodyPr/>
                    <a:lstStyle/>
                    <a:p>
                      <a:pPr algn="ctr"/>
                      <a:r>
                        <a:rPr lang="fr-FR" b="1" i="0" dirty="0"/>
                        <a:t>1 300,00€</a:t>
                      </a:r>
                    </a:p>
                  </a:txBody>
                  <a:tcPr anchor="ctr">
                    <a:solidFill>
                      <a:schemeClr val="accent5">
                        <a:lumMod val="20000"/>
                        <a:lumOff val="80000"/>
                      </a:schemeClr>
                    </a:solidFill>
                  </a:tcPr>
                </a:tc>
                <a:tc>
                  <a:txBody>
                    <a:bodyPr/>
                    <a:lstStyle/>
                    <a:p>
                      <a:pPr algn="ctr"/>
                      <a:r>
                        <a:rPr lang="fr-FR" b="1" i="0" dirty="0"/>
                        <a:t>1 200,00€</a:t>
                      </a:r>
                    </a:p>
                  </a:txBody>
                  <a:tcPr anchor="ctr">
                    <a:solidFill>
                      <a:schemeClr val="accent5">
                        <a:lumMod val="20000"/>
                        <a:lumOff val="80000"/>
                      </a:schemeClr>
                    </a:solidFill>
                  </a:tcPr>
                </a:tc>
                <a:tc>
                  <a:txBody>
                    <a:bodyPr/>
                    <a:lstStyle/>
                    <a:p>
                      <a:pPr algn="ctr"/>
                      <a:r>
                        <a:rPr lang="fr-FR" b="1" i="0" dirty="0"/>
                        <a:t>1 100,00€</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930090913"/>
                  </a:ext>
                </a:extLst>
              </a:tr>
              <a:tr h="621674">
                <a:tc rowSpan="3">
                  <a:txBody>
                    <a:bodyPr/>
                    <a:lstStyle/>
                    <a:p>
                      <a:pPr algn="ctr"/>
                      <a:r>
                        <a:rPr lang="fr-FR" b="1" dirty="0"/>
                        <a:t>Coûts institutionnels</a:t>
                      </a:r>
                    </a:p>
                  </a:txBody>
                  <a:tcPr anchor="ctr">
                    <a:solidFill>
                      <a:schemeClr val="bg2"/>
                    </a:solidFill>
                  </a:tcPr>
                </a:tc>
                <a:tc>
                  <a:txBody>
                    <a:bodyPr/>
                    <a:lstStyle/>
                    <a:p>
                      <a:pPr algn="ctr"/>
                      <a:r>
                        <a:rPr lang="fr-FR" b="1" i="0" dirty="0"/>
                        <a:t>Frais de participation</a:t>
                      </a:r>
                    </a:p>
                  </a:txBody>
                  <a:tcPr anchor="ctr">
                    <a:solidFill>
                      <a:schemeClr val="accent5">
                        <a:lumMod val="20000"/>
                        <a:lumOff val="80000"/>
                      </a:schemeClr>
                    </a:solidFill>
                  </a:tcPr>
                </a:tc>
                <a:tc>
                  <a:txBody>
                    <a:bodyPr/>
                    <a:lstStyle/>
                    <a:p>
                      <a:pPr algn="ctr"/>
                      <a:r>
                        <a:rPr lang="fr-FR" b="1" i="0" dirty="0"/>
                        <a:t>4500/semestre</a:t>
                      </a:r>
                    </a:p>
                  </a:txBody>
                  <a:tcPr anchor="ctr">
                    <a:solidFill>
                      <a:schemeClr val="accent5">
                        <a:lumMod val="20000"/>
                        <a:lumOff val="80000"/>
                      </a:schemeClr>
                    </a:solidFill>
                  </a:tcPr>
                </a:tc>
                <a:tc>
                  <a:txBody>
                    <a:bodyPr/>
                    <a:lstStyle/>
                    <a:p>
                      <a:pPr algn="ctr"/>
                      <a:r>
                        <a:rPr lang="fr-FR" b="1" i="0" dirty="0"/>
                        <a:t>4500/semestre</a:t>
                      </a:r>
                    </a:p>
                  </a:txBody>
                  <a:tcPr anchor="ctr">
                    <a:solidFill>
                      <a:schemeClr val="accent5">
                        <a:lumMod val="20000"/>
                        <a:lumOff val="80000"/>
                      </a:schemeClr>
                    </a:solidFill>
                  </a:tcPr>
                </a:tc>
                <a:tc>
                  <a:txBody>
                    <a:bodyPr/>
                    <a:lstStyle/>
                    <a:p>
                      <a:pPr algn="ctr"/>
                      <a:r>
                        <a:rPr lang="fr-FR" b="1" i="0" dirty="0"/>
                        <a:t>2250/semestre</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rowSpan="3" gridSpan="2">
                  <a:txBody>
                    <a:bodyPr/>
                    <a:lstStyle/>
                    <a:p>
                      <a:pPr algn="ctr"/>
                      <a:r>
                        <a:rPr lang="fr-FR" b="1" dirty="0"/>
                        <a:t>750/mois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BF02E"/>
                    </a:solidFill>
                  </a:tcPr>
                </a:tc>
                <a:tc rowSpan="3" hMerge="1">
                  <a:txBody>
                    <a:bodyPr/>
                    <a:lstStyle/>
                    <a:p>
                      <a:pPr algn="ctr"/>
                      <a:endParaRPr lang="fr-FR" dirty="0"/>
                    </a:p>
                  </a:txBody>
                  <a:tcPr anchor="ctr"/>
                </a:tc>
                <a:extLst>
                  <a:ext uri="{0D108BD9-81ED-4DB2-BD59-A6C34878D82A}">
                    <a16:rowId xmlns:a16="http://schemas.microsoft.com/office/drawing/2014/main" val="1026564831"/>
                  </a:ext>
                </a:extLst>
              </a:tr>
              <a:tr h="355242">
                <a:tc vMerge="1">
                  <a:txBody>
                    <a:bodyPr/>
                    <a:lstStyle/>
                    <a:p>
                      <a:endParaRPr lang="fr-FR"/>
                    </a:p>
                  </a:txBody>
                  <a:tcPr/>
                </a:tc>
                <a:tc rowSpan="2">
                  <a:txBody>
                    <a:bodyPr/>
                    <a:lstStyle/>
                    <a:p>
                      <a:pPr algn="ctr"/>
                      <a:r>
                        <a:rPr lang="fr-FR" b="1" i="0" dirty="0"/>
                        <a:t>Somme forfaitaire</a:t>
                      </a:r>
                    </a:p>
                  </a:txBody>
                  <a:tcPr anchor="ctr">
                    <a:solidFill>
                      <a:schemeClr val="accent5">
                        <a:lumMod val="20000"/>
                        <a:lumOff val="80000"/>
                      </a:schemeClr>
                    </a:solidFill>
                  </a:tcPr>
                </a:tc>
                <a:tc gridSpan="3">
                  <a:txBody>
                    <a:bodyPr/>
                    <a:lstStyle/>
                    <a:p>
                      <a:pPr algn="ctr"/>
                      <a:r>
                        <a:rPr lang="fr-FR" b="1" i="0" dirty="0"/>
                        <a:t>20 000/année préparatoire</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algn="ctr"/>
                      <a:endParaRPr lang="fr-FR" dirty="0"/>
                    </a:p>
                  </a:txBody>
                  <a:tcPr anchor="ctr"/>
                </a:tc>
                <a:tc hMerge="1">
                  <a:txBody>
                    <a:bodyPr/>
                    <a:lstStyle/>
                    <a:p>
                      <a:pPr algn="ctr"/>
                      <a:endParaRPr lang="fr-FR" dirty="0"/>
                    </a:p>
                  </a:txBody>
                  <a:tcPr anchor="ctr"/>
                </a:tc>
                <a:tc gridSpan="2" vMerge="1">
                  <a:txBody>
                    <a:bodyPr/>
                    <a:lstStyle/>
                    <a:p>
                      <a:pPr algn="ctr"/>
                      <a:endParaRPr lang="fr-FR" dirty="0"/>
                    </a:p>
                  </a:txBody>
                  <a:tcPr anchor="ctr"/>
                </a:tc>
                <a:tc hMerge="1" vMerge="1">
                  <a:txBody>
                    <a:bodyPr/>
                    <a:lstStyle/>
                    <a:p>
                      <a:endParaRPr lang="fr-FR" dirty="0"/>
                    </a:p>
                  </a:txBody>
                  <a:tcPr/>
                </a:tc>
                <a:extLst>
                  <a:ext uri="{0D108BD9-81ED-4DB2-BD59-A6C34878D82A}">
                    <a16:rowId xmlns:a16="http://schemas.microsoft.com/office/drawing/2014/main" val="425573638"/>
                  </a:ext>
                </a:extLst>
              </a:tr>
              <a:tr h="478759">
                <a:tc vMerge="1">
                  <a:txBody>
                    <a:bodyPr/>
                    <a:lstStyle/>
                    <a:p>
                      <a:endParaRPr lang="fr-FR" dirty="0"/>
                    </a:p>
                  </a:txBody>
                  <a:tcPr/>
                </a:tc>
                <a:tc vMerge="1">
                  <a:txBody>
                    <a:bodyPr/>
                    <a:lstStyle/>
                    <a:p>
                      <a:endParaRPr lang="fr-FR" dirty="0"/>
                    </a:p>
                  </a:txBody>
                  <a:tcPr/>
                </a:tc>
                <a:tc gridSpan="3">
                  <a:txBody>
                    <a:bodyPr/>
                    <a:lstStyle/>
                    <a:p>
                      <a:pPr algn="ctr"/>
                      <a:r>
                        <a:rPr lang="fr-FR" b="1" i="0" dirty="0"/>
                        <a:t>50 000/rentrée</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algn="ctr"/>
                      <a:endParaRPr lang="fr-FR" dirty="0"/>
                    </a:p>
                  </a:txBody>
                  <a:tcPr anchor="ctr"/>
                </a:tc>
                <a:tc hMerge="1">
                  <a:txBody>
                    <a:bodyPr/>
                    <a:lstStyle/>
                    <a:p>
                      <a:pPr algn="ctr"/>
                      <a:endParaRPr lang="fr-FR" dirty="0"/>
                    </a:p>
                  </a:txBody>
                  <a:tcPr anchor="ctr"/>
                </a:tc>
                <a:tc gridSpan="2" vMerge="1">
                  <a:txBody>
                    <a:bodyPr/>
                    <a:lstStyle/>
                    <a:p>
                      <a:endParaRPr lang="fr-FR"/>
                    </a:p>
                  </a:txBody>
                  <a:tcPr/>
                </a:tc>
                <a:tc hMerge="1" vMerge="1">
                  <a:txBody>
                    <a:bodyPr/>
                    <a:lstStyle/>
                    <a:p>
                      <a:endParaRPr lang="fr-FR" dirty="0"/>
                    </a:p>
                  </a:txBody>
                  <a:tcPr/>
                </a:tc>
                <a:extLst>
                  <a:ext uri="{0D108BD9-81ED-4DB2-BD59-A6C34878D82A}">
                    <a16:rowId xmlns:a16="http://schemas.microsoft.com/office/drawing/2014/main" val="2743445336"/>
                  </a:ext>
                </a:extLst>
              </a:tr>
              <a:tr h="355242">
                <a:tc>
                  <a:txBody>
                    <a:bodyPr/>
                    <a:lstStyle/>
                    <a:p>
                      <a:pPr algn="ctr"/>
                      <a:r>
                        <a:rPr lang="fr-FR" b="1" dirty="0"/>
                        <a:t>Besoins individuels</a:t>
                      </a:r>
                    </a:p>
                  </a:txBody>
                  <a:tcPr anchor="ctr">
                    <a:solidFill>
                      <a:schemeClr val="bg2"/>
                    </a:solidFill>
                  </a:tcPr>
                </a:tc>
                <a:tc gridSpan="4">
                  <a:txBody>
                    <a:bodyPr/>
                    <a:lstStyle/>
                    <a:p>
                      <a:pPr algn="ctr"/>
                      <a:r>
                        <a:rPr lang="fr-FR" b="1" i="0" dirty="0"/>
                        <a:t>NC</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gridSpan="2">
                  <a:txBody>
                    <a:bodyPr/>
                    <a:lstStyle/>
                    <a:p>
                      <a:pPr algn="ctr"/>
                      <a:r>
                        <a:rPr lang="fr-FR" b="1" dirty="0"/>
                        <a:t>3000 à 60 000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BF02E"/>
                    </a:solidFill>
                  </a:tcPr>
                </a:tc>
                <a:tc hMerge="1">
                  <a:txBody>
                    <a:bodyPr/>
                    <a:lstStyle/>
                    <a:p>
                      <a:pPr algn="ctr"/>
                      <a:endParaRPr lang="fr-FR" dirty="0"/>
                    </a:p>
                  </a:txBody>
                  <a:tcPr anchor="ctr"/>
                </a:tc>
                <a:extLst>
                  <a:ext uri="{0D108BD9-81ED-4DB2-BD59-A6C34878D82A}">
                    <a16:rowId xmlns:a16="http://schemas.microsoft.com/office/drawing/2014/main" val="3437943161"/>
                  </a:ext>
                </a:extLst>
              </a:tr>
            </a:tbl>
          </a:graphicData>
        </a:graphic>
      </p:graphicFrame>
      <p:sp>
        <p:nvSpPr>
          <p:cNvPr id="6" name="Rounded Rectangle 2">
            <a:extLst>
              <a:ext uri="{FF2B5EF4-FFF2-40B4-BE49-F238E27FC236}">
                <a16:creationId xmlns:a16="http://schemas.microsoft.com/office/drawing/2014/main" id="{01AC5868-8912-4BBE-87B4-DD3BCAF5EBA8}"/>
              </a:ext>
            </a:extLst>
          </p:cNvPr>
          <p:cNvSpPr/>
          <p:nvPr/>
        </p:nvSpPr>
        <p:spPr bwMode="auto">
          <a:xfrm>
            <a:off x="1219797" y="100209"/>
            <a:ext cx="9752400"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en-GB" sz="3200" b="1" dirty="0">
                <a:solidFill>
                  <a:schemeClr val="tx2"/>
                </a:solidFill>
                <a:latin typeface="Arial" panose="020B0604020202020204" pitchFamily="34" charset="0"/>
                <a:ea typeface="+mj-ea"/>
                <a:cs typeface="Arial" panose="020B0604020202020204" pitchFamily="34" charset="0"/>
                <a:sym typeface="Webdings" pitchFamily="18" charset="2"/>
              </a:rPr>
              <a:t>EMJM : composition de la subvention</a:t>
            </a:r>
          </a:p>
        </p:txBody>
      </p:sp>
    </p:spTree>
    <p:extLst>
      <p:ext uri="{BB962C8B-B14F-4D97-AF65-F5344CB8AC3E}">
        <p14:creationId xmlns:p14="http://schemas.microsoft.com/office/powerpoint/2010/main" val="2881547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0101" y="1205345"/>
            <a:ext cx="11111797" cy="5209310"/>
          </a:xfrm>
          <a:prstGeom prst="roundRect">
            <a:avLst/>
          </a:prstGeom>
          <a:solidFill>
            <a:schemeClr val="bg1"/>
          </a:solidFill>
          <a:ln w="57150">
            <a:solidFill>
              <a:srgbClr val="008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Content Placeholder 7"/>
          <p:cNvSpPr>
            <a:spLocks noGrp="1"/>
          </p:cNvSpPr>
          <p:nvPr>
            <p:ph idx="4294967295"/>
          </p:nvPr>
        </p:nvSpPr>
        <p:spPr>
          <a:xfrm>
            <a:off x="938328" y="1440102"/>
            <a:ext cx="10363200" cy="4623323"/>
          </a:xfrm>
        </p:spPr>
        <p:txBody>
          <a:bodyPr/>
          <a:lstStyle/>
          <a:p>
            <a:pPr marL="0" lvl="0" indent="0" algn="just">
              <a:lnSpc>
                <a:spcPct val="100000"/>
              </a:lnSpc>
              <a:spcBef>
                <a:spcPts val="0"/>
              </a:spcBef>
              <a:spcAft>
                <a:spcPts val="0"/>
              </a:spcAft>
              <a:buNone/>
            </a:pPr>
            <a:r>
              <a:rPr lang="fr-FR" sz="2400" dirty="0">
                <a:solidFill>
                  <a:srgbClr val="44546A"/>
                </a:solidFill>
              </a:rPr>
              <a:t>Au niveau étudiant :</a:t>
            </a:r>
          </a:p>
          <a:p>
            <a:pPr lvl="0" algn="just">
              <a:lnSpc>
                <a:spcPct val="100000"/>
              </a:lnSpc>
              <a:spcBef>
                <a:spcPts val="0"/>
              </a:spcBef>
              <a:spcAft>
                <a:spcPts val="0"/>
              </a:spcAft>
              <a:buClr>
                <a:srgbClr val="C00000"/>
              </a:buClr>
              <a:buFont typeface="Wingdings" panose="05000000000000000000" pitchFamily="2" charset="2"/>
              <a:buChar char="ü"/>
            </a:pPr>
            <a:r>
              <a:rPr lang="fr-FR" sz="2400" b="1" dirty="0">
                <a:solidFill>
                  <a:srgbClr val="44546A"/>
                </a:solidFill>
              </a:rPr>
              <a:t> Bourse complète couvrant les frais d’installation, de voyage et de subsistance</a:t>
            </a:r>
          </a:p>
          <a:p>
            <a:pPr lvl="0" algn="just">
              <a:lnSpc>
                <a:spcPct val="100000"/>
              </a:lnSpc>
              <a:spcBef>
                <a:spcPts val="0"/>
              </a:spcBef>
              <a:spcAft>
                <a:spcPts val="0"/>
              </a:spcAft>
              <a:buClr>
                <a:srgbClr val="C00000"/>
              </a:buClr>
              <a:buFont typeface="Wingdings" panose="05000000000000000000" pitchFamily="2" charset="2"/>
              <a:buChar char="ü"/>
            </a:pPr>
            <a:r>
              <a:rPr lang="fr-FR" sz="2400" b="1" dirty="0">
                <a:solidFill>
                  <a:srgbClr val="44546A"/>
                </a:solidFill>
              </a:rPr>
              <a:t> Un seul coût unitaire par boursier</a:t>
            </a:r>
          </a:p>
          <a:p>
            <a:pPr marL="0" lvl="0" indent="0" algn="just">
              <a:lnSpc>
                <a:spcPct val="100000"/>
              </a:lnSpc>
              <a:spcBef>
                <a:spcPts val="0"/>
              </a:spcBef>
              <a:spcAft>
                <a:spcPts val="0"/>
              </a:spcAft>
              <a:buClr>
                <a:srgbClr val="C00000"/>
              </a:buClr>
              <a:buNone/>
            </a:pPr>
            <a:r>
              <a:rPr lang="fr-FR" sz="2400" b="1" dirty="0">
                <a:solidFill>
                  <a:srgbClr val="44546A"/>
                </a:solidFill>
              </a:rPr>
              <a:t>    </a:t>
            </a:r>
            <a:r>
              <a:rPr lang="fr-FR" sz="2400" dirty="0">
                <a:solidFill>
                  <a:srgbClr val="44546A"/>
                </a:solidFill>
              </a:rPr>
              <a:t>Base de calcul : 1400€ x nbr de mois</a:t>
            </a:r>
          </a:p>
          <a:p>
            <a:pPr marL="0" lvl="0" indent="0" algn="just">
              <a:lnSpc>
                <a:spcPct val="100000"/>
              </a:lnSpc>
              <a:spcBef>
                <a:spcPts val="0"/>
              </a:spcBef>
              <a:spcAft>
                <a:spcPts val="0"/>
              </a:spcAft>
              <a:buClr>
                <a:srgbClr val="C00000"/>
              </a:buClr>
              <a:buNone/>
            </a:pPr>
            <a:r>
              <a:rPr lang="fr-FR" sz="2400" dirty="0">
                <a:solidFill>
                  <a:srgbClr val="44546A"/>
                </a:solidFill>
              </a:rPr>
              <a:t>    (min. 1 année académique – max. 24 mois)</a:t>
            </a:r>
          </a:p>
          <a:p>
            <a:pPr marL="0" lvl="0" indent="0" algn="just">
              <a:lnSpc>
                <a:spcPct val="100000"/>
              </a:lnSpc>
              <a:spcBef>
                <a:spcPts val="0"/>
              </a:spcBef>
              <a:spcAft>
                <a:spcPts val="0"/>
              </a:spcAft>
              <a:buClr>
                <a:srgbClr val="C00000"/>
              </a:buClr>
              <a:buNone/>
            </a:pPr>
            <a:r>
              <a:rPr lang="fr-FR" sz="2400" b="1" dirty="0">
                <a:solidFill>
                  <a:srgbClr val="44546A"/>
                </a:solidFill>
              </a:rPr>
              <a:t>    </a:t>
            </a:r>
            <a:r>
              <a:rPr lang="fr-FR" sz="2400" b="1" dirty="0">
                <a:solidFill>
                  <a:srgbClr val="FF0000"/>
                </a:solidFill>
              </a:rPr>
              <a:t>=&gt; montant max. par étudiant : 33 600€</a:t>
            </a:r>
          </a:p>
          <a:p>
            <a:pPr algn="just">
              <a:lnSpc>
                <a:spcPct val="100000"/>
              </a:lnSpc>
              <a:spcBef>
                <a:spcPts val="0"/>
              </a:spcBef>
              <a:buClr>
                <a:srgbClr val="C00000"/>
              </a:buClr>
              <a:buFont typeface="Wingdings" panose="05000000000000000000" pitchFamily="2" charset="2"/>
              <a:buChar char="ü"/>
            </a:pPr>
            <a:r>
              <a:rPr lang="fr-FR" sz="2400" dirty="0">
                <a:solidFill>
                  <a:srgbClr val="44546A"/>
                </a:solidFill>
              </a:rPr>
              <a:t> Exonération de droits d’inscription</a:t>
            </a:r>
          </a:p>
          <a:p>
            <a:pPr marL="0" lvl="0" indent="0" algn="just">
              <a:lnSpc>
                <a:spcPct val="100000"/>
              </a:lnSpc>
              <a:spcBef>
                <a:spcPts val="0"/>
              </a:spcBef>
              <a:spcAft>
                <a:spcPts val="0"/>
              </a:spcAft>
              <a:buNone/>
            </a:pPr>
            <a:endParaRPr lang="fr-FR" sz="2400" b="1" dirty="0">
              <a:solidFill>
                <a:srgbClr val="FF0000"/>
              </a:solidFill>
            </a:endParaRPr>
          </a:p>
          <a:p>
            <a:pPr marL="0" lvl="0" indent="0" algn="just">
              <a:lnSpc>
                <a:spcPct val="100000"/>
              </a:lnSpc>
              <a:spcBef>
                <a:spcPts val="0"/>
              </a:spcBef>
              <a:spcAft>
                <a:spcPts val="0"/>
              </a:spcAft>
              <a:buNone/>
            </a:pPr>
            <a:r>
              <a:rPr lang="fr-FR" sz="2400" dirty="0">
                <a:solidFill>
                  <a:srgbClr val="44546A"/>
                </a:solidFill>
              </a:rPr>
              <a:t>Au niveau du projet :</a:t>
            </a:r>
          </a:p>
          <a:p>
            <a:pPr lvl="0" algn="just">
              <a:lnSpc>
                <a:spcPct val="100000"/>
              </a:lnSpc>
              <a:spcBef>
                <a:spcPts val="0"/>
              </a:spcBef>
              <a:spcAft>
                <a:spcPts val="0"/>
              </a:spcAft>
              <a:buClr>
                <a:srgbClr val="C00000"/>
              </a:buClr>
              <a:buFont typeface="Wingdings" panose="05000000000000000000" pitchFamily="2" charset="2"/>
              <a:buChar char="ü"/>
            </a:pPr>
            <a:r>
              <a:rPr lang="fr-FR" sz="2400" dirty="0">
                <a:solidFill>
                  <a:srgbClr val="44546A"/>
                </a:solidFill>
              </a:rPr>
              <a:t> Base de calcul : 1400€ x nbr de mois x nbr d’étudiants boursiers</a:t>
            </a:r>
          </a:p>
          <a:p>
            <a:pPr lvl="0" algn="just">
              <a:lnSpc>
                <a:spcPct val="100000"/>
              </a:lnSpc>
              <a:spcBef>
                <a:spcPts val="0"/>
              </a:spcBef>
              <a:spcAft>
                <a:spcPts val="0"/>
              </a:spcAft>
              <a:buClr>
                <a:srgbClr val="C00000"/>
              </a:buClr>
              <a:buFont typeface="Wingdings" panose="05000000000000000000" pitchFamily="2" charset="2"/>
              <a:buChar char="ü"/>
            </a:pPr>
            <a:r>
              <a:rPr lang="fr-FR" sz="2400" b="1" dirty="0">
                <a:solidFill>
                  <a:srgbClr val="44546A"/>
                </a:solidFill>
              </a:rPr>
              <a:t> Plafond de financement à 60 étudiants boursiers par projet</a:t>
            </a:r>
          </a:p>
          <a:p>
            <a:pPr marL="0" lvl="0" indent="0" algn="just">
              <a:lnSpc>
                <a:spcPct val="100000"/>
              </a:lnSpc>
              <a:spcBef>
                <a:spcPts val="0"/>
              </a:spcBef>
              <a:spcAft>
                <a:spcPts val="0"/>
              </a:spcAft>
              <a:buNone/>
            </a:pPr>
            <a:r>
              <a:rPr lang="fr-FR" sz="2400" b="1" dirty="0">
                <a:solidFill>
                  <a:srgbClr val="FF0000"/>
                </a:solidFill>
              </a:rPr>
              <a:t>	=&gt; montant max. par projet : 2 016 000€ par subvention</a:t>
            </a:r>
          </a:p>
        </p:txBody>
      </p:sp>
      <p:sp>
        <p:nvSpPr>
          <p:cNvPr id="6" name="Rounded Rectangle 2">
            <a:extLst>
              <a:ext uri="{FF2B5EF4-FFF2-40B4-BE49-F238E27FC236}">
                <a16:creationId xmlns:a16="http://schemas.microsoft.com/office/drawing/2014/main" id="{7DA1E3F7-F2EF-4FEE-9AC8-96601A4B6FA5}"/>
              </a:ext>
            </a:extLst>
          </p:cNvPr>
          <p:cNvSpPr/>
          <p:nvPr/>
        </p:nvSpPr>
        <p:spPr bwMode="auto">
          <a:xfrm>
            <a:off x="1243728" y="237574"/>
            <a:ext cx="9752400"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bourse d’études</a:t>
            </a:r>
          </a:p>
        </p:txBody>
      </p:sp>
    </p:spTree>
    <p:extLst>
      <p:ext uri="{BB962C8B-B14F-4D97-AF65-F5344CB8AC3E}">
        <p14:creationId xmlns:p14="http://schemas.microsoft.com/office/powerpoint/2010/main" val="11878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88263" y="1576184"/>
            <a:ext cx="10680515" cy="4672216"/>
          </a:xfrm>
          <a:prstGeom prst="roundRect">
            <a:avLst/>
          </a:prstGeom>
          <a:solidFill>
            <a:schemeClr val="bg1"/>
          </a:solidFill>
          <a:ln w="57150">
            <a:solidFill>
              <a:srgbClr val="008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Content Placeholder 7"/>
          <p:cNvSpPr>
            <a:spLocks noGrp="1"/>
          </p:cNvSpPr>
          <p:nvPr>
            <p:ph idx="4294967295"/>
          </p:nvPr>
        </p:nvSpPr>
        <p:spPr>
          <a:xfrm>
            <a:off x="1214892" y="1894838"/>
            <a:ext cx="10363200" cy="4201162"/>
          </a:xfrm>
        </p:spPr>
        <p:txBody>
          <a:bodyPr/>
          <a:lstStyle/>
          <a:p>
            <a:pPr>
              <a:lnSpc>
                <a:spcPct val="100000"/>
              </a:lnSpc>
              <a:spcBef>
                <a:spcPts val="0"/>
              </a:spcBef>
              <a:buClr>
                <a:srgbClr val="C00000"/>
              </a:buClr>
              <a:buFont typeface="Wingdings" panose="05000000000000000000" pitchFamily="2" charset="2"/>
              <a:buChar char="ü"/>
            </a:pPr>
            <a:r>
              <a:rPr lang="fr-FR" sz="2400" b="1" dirty="0">
                <a:solidFill>
                  <a:schemeClr val="tx2"/>
                </a:solidFill>
              </a:rPr>
              <a:t> Coûts de mise en </a:t>
            </a:r>
            <a:r>
              <a:rPr lang="fr-FR" sz="2400" b="1" dirty="0" err="1">
                <a:solidFill>
                  <a:schemeClr val="tx2"/>
                </a:solidFill>
              </a:rPr>
              <a:t>oeuvre</a:t>
            </a:r>
            <a:r>
              <a:rPr lang="fr-FR" sz="2400" b="1" dirty="0">
                <a:solidFill>
                  <a:schemeClr val="tx2"/>
                </a:solidFill>
              </a:rPr>
              <a:t> </a:t>
            </a:r>
            <a:r>
              <a:rPr lang="fr-FR" sz="2400" dirty="0">
                <a:solidFill>
                  <a:schemeClr val="tx2"/>
                </a:solidFill>
              </a:rPr>
              <a:t>du programme d’étude</a:t>
            </a:r>
          </a:p>
          <a:p>
            <a:pPr>
              <a:lnSpc>
                <a:spcPct val="100000"/>
              </a:lnSpc>
              <a:spcBef>
                <a:spcPts val="0"/>
              </a:spcBef>
              <a:buClr>
                <a:srgbClr val="C00000"/>
              </a:buClr>
              <a:buFont typeface="Wingdings" panose="05000000000000000000" pitchFamily="2" charset="2"/>
              <a:buChar char="ü"/>
            </a:pPr>
            <a:endParaRPr lang="fr-FR" sz="2400" dirty="0">
              <a:solidFill>
                <a:schemeClr val="tx2"/>
              </a:solidFill>
            </a:endParaRPr>
          </a:p>
          <a:p>
            <a:pPr>
              <a:lnSpc>
                <a:spcPct val="100000"/>
              </a:lnSpc>
              <a:spcBef>
                <a:spcPts val="0"/>
              </a:spcBef>
              <a:buClr>
                <a:srgbClr val="C00000"/>
              </a:buClr>
              <a:buFont typeface="Wingdings" panose="05000000000000000000" pitchFamily="2" charset="2"/>
              <a:buChar char="ü"/>
            </a:pPr>
            <a:r>
              <a:rPr lang="fr-FR" sz="2400" b="1" dirty="0">
                <a:solidFill>
                  <a:schemeClr val="tx2"/>
                </a:solidFill>
              </a:rPr>
              <a:t> Coût institutionnel </a:t>
            </a:r>
            <a:r>
              <a:rPr lang="fr-FR" sz="2400" dirty="0">
                <a:solidFill>
                  <a:schemeClr val="tx2"/>
                </a:solidFill>
              </a:rPr>
              <a:t>par étudiant inscrit : 750€ /mois </a:t>
            </a:r>
            <a:br>
              <a:rPr lang="fr-FR" sz="2400" dirty="0">
                <a:solidFill>
                  <a:schemeClr val="tx2"/>
                </a:solidFill>
              </a:rPr>
            </a:br>
            <a:r>
              <a:rPr lang="fr-FR" sz="2400" dirty="0">
                <a:solidFill>
                  <a:schemeClr val="tx2"/>
                </a:solidFill>
              </a:rPr>
              <a:t> Base de calcul :  750€ x nbr de mois x  nbr étudiants inscrits</a:t>
            </a:r>
          </a:p>
          <a:p>
            <a:pPr marL="0" indent="0">
              <a:lnSpc>
                <a:spcPct val="100000"/>
              </a:lnSpc>
              <a:spcBef>
                <a:spcPts val="0"/>
              </a:spcBef>
              <a:buClr>
                <a:srgbClr val="C00000"/>
              </a:buClr>
              <a:buNone/>
            </a:pPr>
            <a:r>
              <a:rPr lang="fr-FR" sz="2400" dirty="0">
                <a:solidFill>
                  <a:schemeClr val="tx2"/>
                </a:solidFill>
              </a:rPr>
              <a:t>    Plafond de 100 étudiants inscrits</a:t>
            </a:r>
            <a:br>
              <a:rPr lang="fr-FR" sz="2400" dirty="0">
                <a:solidFill>
                  <a:schemeClr val="tx2"/>
                </a:solidFill>
              </a:rPr>
            </a:br>
            <a:r>
              <a:rPr lang="fr-FR" sz="2400" dirty="0">
                <a:solidFill>
                  <a:schemeClr val="tx2"/>
                </a:solidFill>
              </a:rPr>
              <a:t>	</a:t>
            </a:r>
            <a:r>
              <a:rPr lang="fr-FR" sz="2400" b="1" dirty="0">
                <a:solidFill>
                  <a:srgbClr val="FF0000"/>
                </a:solidFill>
              </a:rPr>
              <a:t>=&gt; somme max. par projet : 1.800.000 €</a:t>
            </a:r>
          </a:p>
          <a:p>
            <a:pPr marL="0" indent="0">
              <a:lnSpc>
                <a:spcPct val="100000"/>
              </a:lnSpc>
              <a:spcBef>
                <a:spcPts val="0"/>
              </a:spcBef>
              <a:buClr>
                <a:srgbClr val="C00000"/>
              </a:buClr>
              <a:buNone/>
            </a:pPr>
            <a:endParaRPr lang="fr-FR" sz="2400" b="1" dirty="0">
              <a:solidFill>
                <a:srgbClr val="FF0000"/>
              </a:solidFill>
            </a:endParaRPr>
          </a:p>
          <a:p>
            <a:pPr>
              <a:lnSpc>
                <a:spcPct val="100000"/>
              </a:lnSpc>
              <a:spcBef>
                <a:spcPts val="0"/>
              </a:spcBef>
              <a:buClr>
                <a:srgbClr val="C00000"/>
              </a:buClr>
              <a:buFont typeface="Wingdings" panose="05000000000000000000" pitchFamily="2" charset="2"/>
              <a:buChar char="ü"/>
            </a:pPr>
            <a:r>
              <a:rPr lang="fr-FR" sz="2400" b="1" dirty="0">
                <a:solidFill>
                  <a:schemeClr val="tx2"/>
                </a:solidFill>
              </a:rPr>
              <a:t> </a:t>
            </a:r>
            <a:r>
              <a:rPr lang="fr-FR" sz="2400" dirty="0">
                <a:solidFill>
                  <a:schemeClr val="tx2"/>
                </a:solidFill>
              </a:rPr>
              <a:t>Coût institutionnel identique pour les boursiers et non boursiers</a:t>
            </a:r>
          </a:p>
          <a:p>
            <a:pPr>
              <a:lnSpc>
                <a:spcPct val="100000"/>
              </a:lnSpc>
              <a:spcBef>
                <a:spcPts val="0"/>
              </a:spcBef>
              <a:buClr>
                <a:srgbClr val="C00000"/>
              </a:buClr>
              <a:buFont typeface="Wingdings" panose="05000000000000000000" pitchFamily="2" charset="2"/>
              <a:buChar char="ü"/>
            </a:pPr>
            <a:endParaRPr lang="fr-FR" sz="2400" dirty="0">
              <a:solidFill>
                <a:schemeClr val="tx2"/>
              </a:solidFill>
            </a:endParaRPr>
          </a:p>
          <a:p>
            <a:pPr>
              <a:lnSpc>
                <a:spcPct val="100000"/>
              </a:lnSpc>
              <a:spcBef>
                <a:spcPts val="0"/>
              </a:spcBef>
              <a:buClr>
                <a:srgbClr val="C00000"/>
              </a:buClr>
              <a:buFont typeface="Wingdings" panose="05000000000000000000" pitchFamily="2" charset="2"/>
              <a:buChar char="ü"/>
            </a:pPr>
            <a:r>
              <a:rPr lang="fr-FR" sz="2400" dirty="0">
                <a:solidFill>
                  <a:schemeClr val="tx2"/>
                </a:solidFill>
              </a:rPr>
              <a:t> Coût institutionnel identique pour les étudiants issus d’un pays programme et ceux issus des pays tiers</a:t>
            </a:r>
          </a:p>
        </p:txBody>
      </p:sp>
      <p:sp>
        <p:nvSpPr>
          <p:cNvPr id="6" name="Rounded Rectangle 2">
            <a:extLst>
              <a:ext uri="{FF2B5EF4-FFF2-40B4-BE49-F238E27FC236}">
                <a16:creationId xmlns:a16="http://schemas.microsoft.com/office/drawing/2014/main" id="{9752BA8E-0E9A-4D05-96BC-78B9BBC214D5}"/>
              </a:ext>
            </a:extLst>
          </p:cNvPr>
          <p:cNvSpPr/>
          <p:nvPr/>
        </p:nvSpPr>
        <p:spPr bwMode="auto">
          <a:xfrm>
            <a:off x="1214892" y="279137"/>
            <a:ext cx="10027259"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coûts institutionnels</a:t>
            </a:r>
          </a:p>
        </p:txBody>
      </p:sp>
    </p:spTree>
    <p:extLst>
      <p:ext uri="{BB962C8B-B14F-4D97-AF65-F5344CB8AC3E}">
        <p14:creationId xmlns:p14="http://schemas.microsoft.com/office/powerpoint/2010/main" val="4011919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80094" y="713052"/>
            <a:ext cx="9631812" cy="5431895"/>
          </a:xfrm>
          <a:prstGeom prst="rect">
            <a:avLst/>
          </a:prstGeom>
        </p:spPr>
      </p:pic>
      <p:sp>
        <p:nvSpPr>
          <p:cNvPr id="3" name="Slide Number Placeholder 3"/>
          <p:cNvSpPr>
            <a:spLocks noGrp="1"/>
          </p:cNvSpPr>
          <p:nvPr>
            <p:ph type="sldNum" sz="quarter" idx="4294967295"/>
          </p:nvPr>
        </p:nvSpPr>
        <p:spPr>
          <a:xfrm>
            <a:off x="11734800" y="6426200"/>
            <a:ext cx="457200" cy="423863"/>
          </a:xfrm>
        </p:spPr>
        <p:txBody>
          <a:bodyPr anchor="ctr"/>
          <a:lstStyle/>
          <a:p>
            <a:pPr algn="ctr">
              <a:defRPr/>
            </a:pPr>
            <a:fld id="{27349BAE-6A15-444E-8485-A170D5234E2A}" type="slidenum">
              <a:rPr lang="en-GB" sz="1000"/>
              <a:pPr algn="ctr">
                <a:defRPr/>
              </a:pPr>
              <a:t>37</a:t>
            </a:fld>
            <a:endParaRPr lang="en-GB" sz="1000" dirty="0"/>
          </a:p>
        </p:txBody>
      </p:sp>
    </p:spTree>
    <p:extLst>
      <p:ext uri="{BB962C8B-B14F-4D97-AF65-F5344CB8AC3E}">
        <p14:creationId xmlns:p14="http://schemas.microsoft.com/office/powerpoint/2010/main" val="69262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7363" y="1667933"/>
            <a:ext cx="10737273" cy="4435686"/>
          </a:xfrm>
          <a:prstGeom prst="roundRect">
            <a:avLst/>
          </a:prstGeom>
          <a:solidFill>
            <a:schemeClr val="bg1"/>
          </a:solidFill>
          <a:ln w="57150">
            <a:solidFill>
              <a:srgbClr val="008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Content Placeholder 7"/>
          <p:cNvSpPr>
            <a:spLocks noGrp="1"/>
          </p:cNvSpPr>
          <p:nvPr>
            <p:ph idx="4294967295"/>
          </p:nvPr>
        </p:nvSpPr>
        <p:spPr>
          <a:xfrm>
            <a:off x="1169674" y="1806945"/>
            <a:ext cx="9852652" cy="4157663"/>
          </a:xfrm>
        </p:spPr>
        <p:txBody>
          <a:bodyPr/>
          <a:lstStyle/>
          <a:p>
            <a:pPr marL="0" indent="0" algn="just">
              <a:lnSpc>
                <a:spcPct val="100000"/>
              </a:lnSpc>
              <a:spcBef>
                <a:spcPts val="0"/>
              </a:spcBef>
              <a:buNone/>
            </a:pPr>
            <a:r>
              <a:rPr lang="fr-FR" sz="2400" dirty="0">
                <a:solidFill>
                  <a:schemeClr val="tx2"/>
                </a:solidFill>
              </a:rPr>
              <a:t>Au niveau étudiant :</a:t>
            </a:r>
          </a:p>
          <a:p>
            <a:pPr>
              <a:lnSpc>
                <a:spcPct val="100000"/>
              </a:lnSpc>
              <a:spcBef>
                <a:spcPts val="0"/>
              </a:spcBef>
              <a:buClr>
                <a:srgbClr val="C00000"/>
              </a:buClr>
              <a:buFont typeface="Wingdings" panose="05000000000000000000" pitchFamily="2" charset="2"/>
              <a:buChar char="ü"/>
            </a:pPr>
            <a:r>
              <a:rPr lang="fr-FR" sz="2400" b="1" dirty="0">
                <a:solidFill>
                  <a:schemeClr val="tx2"/>
                </a:solidFill>
              </a:rPr>
              <a:t> Contribution basée sur les besoins exprimés : </a:t>
            </a:r>
            <a:r>
              <a:rPr lang="fr-FR" sz="2400" dirty="0">
                <a:solidFill>
                  <a:schemeClr val="tx2"/>
                </a:solidFill>
              </a:rPr>
              <a:t>10 coûts unitaires distincts allant de 3 000€ à 60 000€</a:t>
            </a:r>
          </a:p>
          <a:p>
            <a:pPr marL="0" indent="0" algn="just">
              <a:lnSpc>
                <a:spcPct val="100000"/>
              </a:lnSpc>
              <a:spcBef>
                <a:spcPts val="0"/>
              </a:spcBef>
              <a:buNone/>
            </a:pPr>
            <a:r>
              <a:rPr lang="fr-FR" sz="2400" dirty="0">
                <a:solidFill>
                  <a:schemeClr val="tx2"/>
                </a:solidFill>
              </a:rPr>
              <a:t>	</a:t>
            </a:r>
            <a:r>
              <a:rPr lang="fr-FR" sz="2400" b="1" dirty="0">
                <a:solidFill>
                  <a:srgbClr val="FF0000"/>
                </a:solidFill>
              </a:rPr>
              <a:t>=&gt; Si &lt; 3 000€ : couvert par les coûts de fonctionnement</a:t>
            </a:r>
          </a:p>
          <a:p>
            <a:pPr marL="0" indent="0" algn="just">
              <a:lnSpc>
                <a:spcPct val="100000"/>
              </a:lnSpc>
              <a:spcBef>
                <a:spcPts val="0"/>
              </a:spcBef>
              <a:buNone/>
            </a:pPr>
            <a:endParaRPr lang="fr-FR" sz="2400" b="1" dirty="0">
              <a:solidFill>
                <a:srgbClr val="FF0000"/>
              </a:solidFill>
            </a:endParaRPr>
          </a:p>
          <a:p>
            <a:pPr marL="0" indent="0" algn="just">
              <a:lnSpc>
                <a:spcPct val="100000"/>
              </a:lnSpc>
              <a:spcBef>
                <a:spcPts val="0"/>
              </a:spcBef>
              <a:buNone/>
            </a:pPr>
            <a:r>
              <a:rPr lang="fr-FR" sz="2400" dirty="0">
                <a:solidFill>
                  <a:schemeClr val="tx2"/>
                </a:solidFill>
              </a:rPr>
              <a:t>Au niveau du projet :</a:t>
            </a:r>
          </a:p>
          <a:p>
            <a:pPr algn="just">
              <a:lnSpc>
                <a:spcPct val="100000"/>
              </a:lnSpc>
              <a:spcBef>
                <a:spcPts val="0"/>
              </a:spcBef>
              <a:buClr>
                <a:srgbClr val="C00000"/>
              </a:buClr>
              <a:buFont typeface="Wingdings" panose="05000000000000000000" pitchFamily="2" charset="2"/>
              <a:buChar char="ü"/>
            </a:pPr>
            <a:r>
              <a:rPr lang="fr-FR" sz="2400" dirty="0">
                <a:solidFill>
                  <a:schemeClr val="tx2"/>
                </a:solidFill>
              </a:rPr>
              <a:t> </a:t>
            </a:r>
            <a:r>
              <a:rPr lang="fr-FR" sz="2400" b="1" dirty="0">
                <a:solidFill>
                  <a:schemeClr val="tx2"/>
                </a:solidFill>
              </a:rPr>
              <a:t>Attribué lors de la phase de contractualisation </a:t>
            </a:r>
            <a:r>
              <a:rPr lang="fr-FR" sz="2400" dirty="0">
                <a:solidFill>
                  <a:schemeClr val="tx2"/>
                </a:solidFill>
              </a:rPr>
              <a:t>: 0, 1 ou 2 coûts unitaires de 60 000€</a:t>
            </a:r>
          </a:p>
          <a:p>
            <a:pPr marL="0" indent="0" algn="just">
              <a:lnSpc>
                <a:spcPct val="100000"/>
              </a:lnSpc>
              <a:spcBef>
                <a:spcPts val="0"/>
              </a:spcBef>
              <a:buNone/>
            </a:pPr>
            <a:r>
              <a:rPr lang="fr-FR" sz="2400" dirty="0">
                <a:solidFill>
                  <a:schemeClr val="tx2"/>
                </a:solidFill>
              </a:rPr>
              <a:t>	</a:t>
            </a:r>
            <a:r>
              <a:rPr lang="fr-FR" sz="2400" b="1" dirty="0">
                <a:solidFill>
                  <a:srgbClr val="FF0000"/>
                </a:solidFill>
              </a:rPr>
              <a:t>=&gt; montant max. par projet : 120 000€</a:t>
            </a:r>
          </a:p>
          <a:p>
            <a:pPr marL="0" indent="0" algn="just">
              <a:lnSpc>
                <a:spcPct val="100000"/>
              </a:lnSpc>
              <a:spcBef>
                <a:spcPts val="0"/>
              </a:spcBef>
              <a:buNone/>
            </a:pPr>
            <a:endParaRPr lang="fr-FR" sz="2400" b="1" dirty="0">
              <a:solidFill>
                <a:srgbClr val="00B050"/>
              </a:solidFill>
            </a:endParaRPr>
          </a:p>
          <a:p>
            <a:pPr marL="0" indent="0" algn="just">
              <a:lnSpc>
                <a:spcPct val="100000"/>
              </a:lnSpc>
              <a:spcBef>
                <a:spcPts val="0"/>
              </a:spcBef>
              <a:buNone/>
            </a:pPr>
            <a:r>
              <a:rPr lang="fr-FR" sz="2400" b="1" dirty="0">
                <a:solidFill>
                  <a:srgbClr val="00B050"/>
                </a:solidFill>
              </a:rPr>
              <a:t>=&gt; Pour tous les étudiants inscrits (boursiers et non-boursiers)</a:t>
            </a:r>
          </a:p>
          <a:p>
            <a:pPr marL="0" indent="0">
              <a:spcAft>
                <a:spcPts val="1200"/>
              </a:spcAft>
              <a:buClr>
                <a:srgbClr val="0088CE"/>
              </a:buClr>
              <a:buNone/>
            </a:pPr>
            <a:endParaRPr lang="fr-FR" sz="2400" b="1" dirty="0">
              <a:solidFill>
                <a:schemeClr val="accent6"/>
              </a:solidFill>
            </a:endParaRPr>
          </a:p>
        </p:txBody>
      </p:sp>
      <p:sp>
        <p:nvSpPr>
          <p:cNvPr id="6" name="Rounded Rectangle 2">
            <a:extLst>
              <a:ext uri="{FF2B5EF4-FFF2-40B4-BE49-F238E27FC236}">
                <a16:creationId xmlns:a16="http://schemas.microsoft.com/office/drawing/2014/main" id="{52ACB243-1970-417F-A44E-C80AE823B856}"/>
              </a:ext>
            </a:extLst>
          </p:cNvPr>
          <p:cNvSpPr/>
          <p:nvPr/>
        </p:nvSpPr>
        <p:spPr bwMode="auto">
          <a:xfrm>
            <a:off x="1303028" y="257977"/>
            <a:ext cx="10027259"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besoins individuels</a:t>
            </a:r>
          </a:p>
        </p:txBody>
      </p:sp>
    </p:spTree>
    <p:extLst>
      <p:ext uri="{BB962C8B-B14F-4D97-AF65-F5344CB8AC3E}">
        <p14:creationId xmlns:p14="http://schemas.microsoft.com/office/powerpoint/2010/main" val="427168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3534" y="1667934"/>
            <a:ext cx="10524065" cy="4267206"/>
          </a:xfrm>
          <a:prstGeom prst="roundRect">
            <a:avLst/>
          </a:prstGeom>
          <a:solidFill>
            <a:schemeClr val="bg1"/>
          </a:solidFill>
          <a:ln w="57150">
            <a:solidFill>
              <a:srgbClr val="008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Content Placeholder 7"/>
          <p:cNvSpPr>
            <a:spLocks noGrp="1"/>
          </p:cNvSpPr>
          <p:nvPr>
            <p:ph idx="4294967295"/>
          </p:nvPr>
        </p:nvSpPr>
        <p:spPr>
          <a:xfrm>
            <a:off x="914401" y="1780970"/>
            <a:ext cx="10363200" cy="4154170"/>
          </a:xfrm>
        </p:spPr>
        <p:txBody>
          <a:bodyPr/>
          <a:lstStyle/>
          <a:p>
            <a:pPr marL="571500" indent="-342900">
              <a:lnSpc>
                <a:spcPct val="100000"/>
              </a:lnSpc>
              <a:spcBef>
                <a:spcPts val="0"/>
              </a:spcBef>
              <a:buClr>
                <a:srgbClr val="C00000"/>
              </a:buClr>
              <a:buFont typeface="Wingdings" panose="05000000000000000000" pitchFamily="2" charset="2"/>
              <a:buChar char="ü"/>
            </a:pPr>
            <a:r>
              <a:rPr lang="fr-FR" sz="2400" dirty="0">
                <a:solidFill>
                  <a:schemeClr val="tx2"/>
                </a:solidFill>
              </a:rPr>
              <a:t>Réponse aux priorités de la politique extérieure de l’UE</a:t>
            </a:r>
          </a:p>
          <a:p>
            <a:pPr indent="0">
              <a:lnSpc>
                <a:spcPct val="100000"/>
              </a:lnSpc>
              <a:spcBef>
                <a:spcPts val="0"/>
              </a:spcBef>
              <a:buClr>
                <a:srgbClr val="C00000"/>
              </a:buClr>
              <a:buNone/>
            </a:pPr>
            <a:r>
              <a:rPr lang="fr-FR" sz="2400" dirty="0">
                <a:solidFill>
                  <a:schemeClr val="tx2"/>
                </a:solidFill>
              </a:rPr>
              <a:t>	</a:t>
            </a:r>
            <a:r>
              <a:rPr lang="fr-FR" sz="2400" dirty="0">
                <a:solidFill>
                  <a:schemeClr val="tx2"/>
                </a:solidFill>
                <a:sym typeface="Wingdings" panose="05000000000000000000" pitchFamily="2" charset="2"/>
              </a:rPr>
              <a:t></a:t>
            </a:r>
            <a:r>
              <a:rPr lang="fr-FR" sz="2400" dirty="0">
                <a:solidFill>
                  <a:schemeClr val="tx2"/>
                </a:solidFill>
              </a:rPr>
              <a:t> </a:t>
            </a:r>
            <a:r>
              <a:rPr lang="fr-FR" sz="2400" b="1" dirty="0">
                <a:solidFill>
                  <a:schemeClr val="tx2"/>
                </a:solidFill>
              </a:rPr>
              <a:t>Fonds additionnels financés par les instruments financiers </a:t>
            </a:r>
          </a:p>
          <a:p>
            <a:pPr indent="0">
              <a:lnSpc>
                <a:spcPct val="100000"/>
              </a:lnSpc>
              <a:spcBef>
                <a:spcPts val="0"/>
              </a:spcBef>
              <a:buClr>
                <a:srgbClr val="C00000"/>
              </a:buClr>
              <a:buNone/>
            </a:pPr>
            <a:r>
              <a:rPr lang="fr-FR" sz="2400" b="1" dirty="0">
                <a:solidFill>
                  <a:schemeClr val="tx2"/>
                </a:solidFill>
              </a:rPr>
              <a:t>	     IPA et NDICI </a:t>
            </a:r>
            <a:r>
              <a:rPr lang="fr-FR" sz="2400" dirty="0">
                <a:solidFill>
                  <a:schemeClr val="tx2"/>
                </a:solidFill>
              </a:rPr>
              <a:t>(à confirmer)</a:t>
            </a:r>
          </a:p>
          <a:p>
            <a:pPr marL="571500" indent="-342900">
              <a:lnSpc>
                <a:spcPct val="100000"/>
              </a:lnSpc>
              <a:spcBef>
                <a:spcPts val="0"/>
              </a:spcBef>
              <a:buClr>
                <a:srgbClr val="C00000"/>
              </a:buClr>
              <a:buFont typeface="Wingdings" panose="05000000000000000000" pitchFamily="2" charset="2"/>
              <a:buChar char="Ø"/>
            </a:pPr>
            <a:endParaRPr lang="fr-FR" sz="2400" dirty="0">
              <a:solidFill>
                <a:schemeClr val="tx2"/>
              </a:solidFill>
            </a:endParaRPr>
          </a:p>
          <a:p>
            <a:pPr marL="571500" indent="-342900">
              <a:lnSpc>
                <a:spcPct val="100000"/>
              </a:lnSpc>
              <a:spcBef>
                <a:spcPts val="0"/>
              </a:spcBef>
              <a:buClr>
                <a:srgbClr val="C00000"/>
              </a:buClr>
              <a:buFont typeface="Wingdings" panose="05000000000000000000" pitchFamily="2" charset="2"/>
              <a:buChar char="ü"/>
            </a:pPr>
            <a:r>
              <a:rPr lang="fr-FR" sz="2400" dirty="0">
                <a:solidFill>
                  <a:schemeClr val="tx2"/>
                </a:solidFill>
              </a:rPr>
              <a:t>Pour les </a:t>
            </a:r>
            <a:r>
              <a:rPr lang="fr-FR" sz="2400" b="1" dirty="0">
                <a:solidFill>
                  <a:schemeClr val="tx2"/>
                </a:solidFill>
              </a:rPr>
              <a:t>étudiants des pays tiers</a:t>
            </a:r>
          </a:p>
          <a:p>
            <a:pPr marL="571500" indent="-342900">
              <a:lnSpc>
                <a:spcPct val="100000"/>
              </a:lnSpc>
              <a:spcBef>
                <a:spcPts val="0"/>
              </a:spcBef>
              <a:buClr>
                <a:srgbClr val="C00000"/>
              </a:buClr>
              <a:buFont typeface="Wingdings" panose="05000000000000000000" pitchFamily="2" charset="2"/>
              <a:buChar char="Ø"/>
            </a:pPr>
            <a:endParaRPr lang="fr-FR" sz="2400" b="1" dirty="0">
              <a:solidFill>
                <a:schemeClr val="tx2"/>
              </a:solidFill>
            </a:endParaRPr>
          </a:p>
          <a:p>
            <a:pPr marL="571500" indent="-342900">
              <a:lnSpc>
                <a:spcPct val="100000"/>
              </a:lnSpc>
              <a:spcBef>
                <a:spcPts val="0"/>
              </a:spcBef>
              <a:buClr>
                <a:srgbClr val="C00000"/>
              </a:buClr>
              <a:buFont typeface="Wingdings" panose="05000000000000000000" pitchFamily="2" charset="2"/>
              <a:buChar char="ü"/>
            </a:pPr>
            <a:r>
              <a:rPr lang="fr-FR" sz="2400" dirty="0">
                <a:solidFill>
                  <a:schemeClr val="tx2"/>
                </a:solidFill>
              </a:rPr>
              <a:t>Contribution sous la forme de </a:t>
            </a:r>
            <a:r>
              <a:rPr lang="fr-FR" sz="2400" b="1" dirty="0">
                <a:solidFill>
                  <a:schemeClr val="tx2"/>
                </a:solidFill>
              </a:rPr>
              <a:t>bourses additionnelles </a:t>
            </a:r>
            <a:r>
              <a:rPr lang="fr-FR" sz="2400" dirty="0">
                <a:solidFill>
                  <a:schemeClr val="tx2"/>
                </a:solidFill>
              </a:rPr>
              <a:t>(+ coûts de institutionnels correspondants) pour la durée du master conjoint :</a:t>
            </a:r>
            <a:endParaRPr lang="fr-FR" sz="2400" b="1" dirty="0">
              <a:solidFill>
                <a:schemeClr val="tx2"/>
              </a:solidFill>
            </a:endParaRPr>
          </a:p>
          <a:p>
            <a:pPr indent="0">
              <a:lnSpc>
                <a:spcPct val="100000"/>
              </a:lnSpc>
              <a:spcBef>
                <a:spcPts val="0"/>
              </a:spcBef>
              <a:buClr>
                <a:srgbClr val="C00000"/>
              </a:buClr>
              <a:buNone/>
            </a:pPr>
            <a:r>
              <a:rPr lang="fr-FR" sz="2400" b="1" dirty="0">
                <a:solidFill>
                  <a:schemeClr val="tx2"/>
                </a:solidFill>
              </a:rPr>
              <a:t>	- environ une vingtaine de bourses (à confirmer)</a:t>
            </a:r>
          </a:p>
        </p:txBody>
      </p:sp>
      <p:sp>
        <p:nvSpPr>
          <p:cNvPr id="5" name="Rounded Rectangle 2">
            <a:extLst>
              <a:ext uri="{FF2B5EF4-FFF2-40B4-BE49-F238E27FC236}">
                <a16:creationId xmlns:a16="http://schemas.microsoft.com/office/drawing/2014/main" id="{6EE5CF59-DD9F-4695-8DF8-3D5179B6C56D}"/>
              </a:ext>
            </a:extLst>
          </p:cNvPr>
          <p:cNvSpPr/>
          <p:nvPr/>
        </p:nvSpPr>
        <p:spPr bwMode="auto">
          <a:xfrm>
            <a:off x="1082370" y="301997"/>
            <a:ext cx="10027259"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fonds additionnels</a:t>
            </a:r>
          </a:p>
        </p:txBody>
      </p:sp>
    </p:spTree>
    <p:extLst>
      <p:ext uri="{BB962C8B-B14F-4D97-AF65-F5344CB8AC3E}">
        <p14:creationId xmlns:p14="http://schemas.microsoft.com/office/powerpoint/2010/main" val="248443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10097"/>
            <a:ext cx="10515600" cy="4721465"/>
          </a:xfr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lvl="1" indent="-358775">
              <a:lnSpc>
                <a:spcPct val="100000"/>
              </a:lnSpc>
              <a:spcBef>
                <a:spcPct val="50000"/>
              </a:spcBef>
              <a:buClr>
                <a:srgbClr val="C00000"/>
              </a:buClr>
              <a:buSzPct val="90000"/>
              <a:buFont typeface="Wingdings" pitchFamily="2" charset="2"/>
              <a:buChar char="ü"/>
              <a:defRPr/>
            </a:pPr>
            <a:r>
              <a:rPr lang="fr-FR" altLang="en-US" sz="2100" dirty="0">
                <a:solidFill>
                  <a:schemeClr val="tx2"/>
                </a:solidFill>
                <a:latin typeface="Arial"/>
                <a:ea typeface="Arial Unicode MS"/>
                <a:cs typeface="Arial"/>
                <a:sym typeface="Webdings" pitchFamily="18" charset="2"/>
              </a:rPr>
              <a:t>Soutenir la </a:t>
            </a:r>
            <a:r>
              <a:rPr lang="fr-FR" altLang="en-US" sz="2100" b="1" dirty="0">
                <a:solidFill>
                  <a:schemeClr val="tx2"/>
                </a:solidFill>
                <a:latin typeface="Arial"/>
                <a:ea typeface="Arial Unicode MS"/>
                <a:cs typeface="Arial"/>
                <a:sym typeface="Webdings" pitchFamily="18" charset="2"/>
              </a:rPr>
              <a:t>qualité, l’innovation, l’excellence, l’internationalisation </a:t>
            </a:r>
            <a:r>
              <a:rPr lang="fr-FR" altLang="en-US" sz="2100" dirty="0">
                <a:solidFill>
                  <a:schemeClr val="tx2"/>
                </a:solidFill>
                <a:latin typeface="Arial"/>
                <a:ea typeface="Arial Unicode MS"/>
                <a:cs typeface="Arial"/>
                <a:sym typeface="Webdings" pitchFamily="18" charset="2"/>
              </a:rPr>
              <a:t>des EES grâce à des projets de coopération à l’intérieur de l’Espace Européen de l’Enseignement Supérieur et au-delà </a:t>
            </a:r>
          </a:p>
          <a:p>
            <a:pPr marL="539750" lvl="1" indent="-358775">
              <a:lnSpc>
                <a:spcPct val="100000"/>
              </a:lnSpc>
              <a:spcBef>
                <a:spcPct val="50000"/>
              </a:spcBef>
              <a:buClr>
                <a:srgbClr val="C00000"/>
              </a:buClr>
              <a:buSzPct val="90000"/>
              <a:buFont typeface="Wingdings" pitchFamily="2" charset="2"/>
              <a:buChar char="ü"/>
              <a:defRPr/>
            </a:pPr>
            <a:r>
              <a:rPr lang="fr-FR" altLang="en-US" sz="2100" dirty="0">
                <a:solidFill>
                  <a:schemeClr val="tx2"/>
                </a:solidFill>
                <a:ea typeface="Arial Unicode MS" pitchFamily="34" charset="-128"/>
                <a:sym typeface="Webdings" pitchFamily="18" charset="2"/>
              </a:rPr>
              <a:t>Accroitre la </a:t>
            </a:r>
            <a:r>
              <a:rPr lang="fr-FR" altLang="en-US" sz="2100" b="1" dirty="0">
                <a:solidFill>
                  <a:schemeClr val="tx2"/>
                </a:solidFill>
                <a:ea typeface="Arial Unicode MS" pitchFamily="34" charset="-128"/>
                <a:sym typeface="Webdings" pitchFamily="18" charset="2"/>
              </a:rPr>
              <a:t>qualité et l’attractivité </a:t>
            </a:r>
            <a:r>
              <a:rPr lang="fr-FR" altLang="en-US" sz="2100" dirty="0">
                <a:solidFill>
                  <a:schemeClr val="tx2"/>
                </a:solidFill>
                <a:ea typeface="Arial Unicode MS" pitchFamily="34" charset="-128"/>
                <a:sym typeface="Webdings" pitchFamily="18" charset="2"/>
              </a:rPr>
              <a:t>de </a:t>
            </a:r>
            <a:r>
              <a:rPr lang="fr-FR" altLang="en-US" sz="2100" dirty="0">
                <a:solidFill>
                  <a:schemeClr val="tx2"/>
                </a:solidFill>
                <a:latin typeface="Arial"/>
                <a:ea typeface="Arial Unicode MS"/>
                <a:cs typeface="Arial"/>
                <a:sym typeface="Webdings" pitchFamily="18" charset="2"/>
              </a:rPr>
              <a:t>l’Espace Européen de l’Enseignement Supérieur</a:t>
            </a:r>
          </a:p>
          <a:p>
            <a:pPr marL="539750" lvl="1" indent="-358775">
              <a:lnSpc>
                <a:spcPct val="100000"/>
              </a:lnSpc>
              <a:spcBef>
                <a:spcPct val="50000"/>
              </a:spcBef>
              <a:buClr>
                <a:srgbClr val="C00000"/>
              </a:buClr>
              <a:buSzPct val="90000"/>
              <a:buFont typeface="Wingdings" pitchFamily="2" charset="2"/>
              <a:buChar char="ü"/>
              <a:defRPr/>
            </a:pPr>
            <a:r>
              <a:rPr lang="fr-FR" altLang="en-US" sz="2100" b="1" dirty="0">
                <a:solidFill>
                  <a:schemeClr val="tx2"/>
                </a:solidFill>
                <a:ea typeface="Arial Unicode MS" pitchFamily="34" charset="-128"/>
                <a:sym typeface="Webdings" pitchFamily="18" charset="2"/>
              </a:rPr>
              <a:t>Soutenir la politique extérieure de l’Union européenne </a:t>
            </a:r>
            <a:r>
              <a:rPr lang="fr-FR" altLang="en-US" sz="2100" dirty="0">
                <a:solidFill>
                  <a:schemeClr val="tx2"/>
                </a:solidFill>
                <a:ea typeface="Arial Unicode MS" pitchFamily="34" charset="-128"/>
                <a:sym typeface="Webdings" pitchFamily="18" charset="2"/>
              </a:rPr>
              <a:t>dans l’enseignement supérieur</a:t>
            </a:r>
          </a:p>
          <a:p>
            <a:pPr marL="539750" lvl="1" indent="-358775">
              <a:lnSpc>
                <a:spcPct val="100000"/>
              </a:lnSpc>
              <a:spcBef>
                <a:spcPct val="50000"/>
              </a:spcBef>
              <a:buClr>
                <a:srgbClr val="C00000"/>
              </a:buClr>
              <a:buSzPct val="90000"/>
              <a:buFont typeface="Wingdings" pitchFamily="2" charset="2"/>
              <a:buChar char="ü"/>
              <a:defRPr/>
            </a:pPr>
            <a:r>
              <a:rPr lang="fr-FR" altLang="en-US" sz="2100" dirty="0">
                <a:solidFill>
                  <a:schemeClr val="tx2"/>
                </a:solidFill>
                <a:ea typeface="Arial Unicode MS" pitchFamily="34" charset="-128"/>
                <a:sym typeface="Webdings" pitchFamily="18" charset="2"/>
              </a:rPr>
              <a:t>Accroitre les </a:t>
            </a:r>
            <a:r>
              <a:rPr lang="fr-FR" altLang="en-US" sz="2100" b="1" dirty="0">
                <a:solidFill>
                  <a:schemeClr val="tx2"/>
                </a:solidFill>
                <a:ea typeface="Arial Unicode MS" pitchFamily="34" charset="-128"/>
                <a:sym typeface="Webdings" pitchFamily="18" charset="2"/>
              </a:rPr>
              <a:t>synergies entre l’enseignement supérieur, l’innovation et la recherche</a:t>
            </a:r>
          </a:p>
          <a:p>
            <a:pPr marL="539750" lvl="1" indent="-358775">
              <a:lnSpc>
                <a:spcPct val="100000"/>
              </a:lnSpc>
              <a:spcBef>
                <a:spcPct val="50000"/>
              </a:spcBef>
              <a:buClr>
                <a:srgbClr val="C00000"/>
              </a:buClr>
              <a:buSzPct val="90000"/>
              <a:buFont typeface="Wingdings" pitchFamily="2" charset="2"/>
              <a:buChar char="ü"/>
              <a:defRPr/>
            </a:pPr>
            <a:r>
              <a:rPr lang="fr-FR" altLang="en-US" sz="2100" dirty="0">
                <a:solidFill>
                  <a:schemeClr val="tx2"/>
                </a:solidFill>
                <a:ea typeface="Arial Unicode MS" pitchFamily="34" charset="-128"/>
                <a:sym typeface="Webdings" pitchFamily="18" charset="2"/>
              </a:rPr>
              <a:t>Améliorer les </a:t>
            </a:r>
            <a:r>
              <a:rPr lang="fr-FR" altLang="en-US" sz="2100" b="1" dirty="0">
                <a:solidFill>
                  <a:schemeClr val="tx2"/>
                </a:solidFill>
                <a:ea typeface="Arial Unicode MS" pitchFamily="34" charset="-128"/>
                <a:sym typeface="Webdings" pitchFamily="18" charset="2"/>
              </a:rPr>
              <a:t>compétences et l’employabilité des étudiants </a:t>
            </a:r>
            <a:r>
              <a:rPr lang="fr-FR" altLang="en-US" sz="2100" dirty="0">
                <a:solidFill>
                  <a:schemeClr val="tx2"/>
                </a:solidFill>
                <a:ea typeface="Arial Unicode MS" pitchFamily="34" charset="-128"/>
                <a:sym typeface="Webdings" pitchFamily="18" charset="2"/>
              </a:rPr>
              <a:t>diplômés d’un master</a:t>
            </a:r>
          </a:p>
          <a:p>
            <a:pPr marL="539750" lvl="1" indent="-358775">
              <a:lnSpc>
                <a:spcPct val="100000"/>
              </a:lnSpc>
              <a:spcBef>
                <a:spcPct val="50000"/>
              </a:spcBef>
              <a:buClr>
                <a:srgbClr val="C00000"/>
              </a:buClr>
              <a:buSzPct val="90000"/>
              <a:buFont typeface="Wingdings" pitchFamily="2" charset="2"/>
              <a:buChar char="ü"/>
              <a:defRPr/>
            </a:pPr>
            <a:r>
              <a:rPr lang="fr-FR" altLang="en-US" sz="2100" dirty="0">
                <a:solidFill>
                  <a:schemeClr val="tx2"/>
                </a:solidFill>
                <a:ea typeface="Arial Unicode MS" pitchFamily="34" charset="-128"/>
                <a:sym typeface="Webdings" pitchFamily="18" charset="2"/>
              </a:rPr>
              <a:t>Répondre aux </a:t>
            </a:r>
            <a:r>
              <a:rPr lang="fr-FR" altLang="en-US" sz="2100" b="1" dirty="0">
                <a:solidFill>
                  <a:schemeClr val="tx2"/>
                </a:solidFill>
                <a:ea typeface="Arial Unicode MS" pitchFamily="34" charset="-128"/>
                <a:sym typeface="Webdings" pitchFamily="18" charset="2"/>
              </a:rPr>
              <a:t>besoins sociétaux et du marché de l’emploi </a:t>
            </a:r>
            <a:r>
              <a:rPr lang="fr-FR" sz="2100" b="1" dirty="0">
                <a:solidFill>
                  <a:schemeClr val="tx2"/>
                </a:solidFill>
                <a:ea typeface="Arial Unicode MS" pitchFamily="34" charset="-128"/>
              </a:rPr>
              <a:t> </a:t>
            </a:r>
            <a:endParaRPr lang="fr-FR" altLang="en-US" sz="2100" b="1" dirty="0">
              <a:solidFill>
                <a:schemeClr val="tx2"/>
              </a:solidFill>
              <a:ea typeface="Arial Unicode MS" pitchFamily="34" charset="-128"/>
              <a:sym typeface="Webdings" pitchFamily="18" charset="2"/>
            </a:endParaRPr>
          </a:p>
        </p:txBody>
      </p:sp>
      <p:sp>
        <p:nvSpPr>
          <p:cNvPr id="4" name="Title 4">
            <a:extLst>
              <a:ext uri="{FF2B5EF4-FFF2-40B4-BE49-F238E27FC236}">
                <a16:creationId xmlns:a16="http://schemas.microsoft.com/office/drawing/2014/main" id="{99CAABF4-E804-48F8-91CE-BB7A3CE1AF30}"/>
              </a:ext>
            </a:extLst>
          </p:cNvPr>
          <p:cNvSpPr txBox="1">
            <a:spLocks/>
          </p:cNvSpPr>
          <p:nvPr/>
        </p:nvSpPr>
        <p:spPr>
          <a:xfrm>
            <a:off x="838200" y="319200"/>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Erasmus Mundus : principaux objectifs</a:t>
            </a:r>
          </a:p>
        </p:txBody>
      </p:sp>
    </p:spTree>
    <p:extLst>
      <p:ext uri="{BB962C8B-B14F-4D97-AF65-F5344CB8AC3E}">
        <p14:creationId xmlns:p14="http://schemas.microsoft.com/office/powerpoint/2010/main" val="1526298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85461" y="450267"/>
            <a:ext cx="9621078" cy="5624958"/>
          </a:xfrm>
          <a:prstGeom prst="rect">
            <a:avLst/>
          </a:prstGeom>
        </p:spPr>
      </p:pic>
    </p:spTree>
    <p:extLst>
      <p:ext uri="{BB962C8B-B14F-4D97-AF65-F5344CB8AC3E}">
        <p14:creationId xmlns:p14="http://schemas.microsoft.com/office/powerpoint/2010/main" val="421534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0D58FD-A4D1-476C-864E-46569D013649}"/>
              </a:ext>
            </a:extLst>
          </p:cNvPr>
          <p:cNvSpPr>
            <a:spLocks noGrp="1"/>
          </p:cNvSpPr>
          <p:nvPr>
            <p:ph idx="4294967295"/>
          </p:nvPr>
        </p:nvSpPr>
        <p:spPr>
          <a:xfrm>
            <a:off x="1219787" y="1574743"/>
            <a:ext cx="9752425" cy="4351338"/>
          </a:xfrm>
          <a:prstGeom prst="rect">
            <a:avLst/>
          </a:prstGeom>
        </p:spPr>
        <p:txBody>
          <a:bodyPr anchor="ctr"/>
          <a:lstStyle/>
          <a:p>
            <a:pPr>
              <a:buClr>
                <a:srgbClr val="C00000"/>
              </a:buClr>
              <a:buFont typeface="Wingdings" panose="05000000000000000000" pitchFamily="2" charset="2"/>
              <a:buChar char="ü"/>
            </a:pPr>
            <a:r>
              <a:rPr lang="fr-FR" dirty="0">
                <a:solidFill>
                  <a:schemeClr val="tx2"/>
                </a:solidFill>
              </a:rPr>
              <a:t> Durée du projet : </a:t>
            </a:r>
            <a:r>
              <a:rPr lang="fr-FR" b="1" dirty="0">
                <a:solidFill>
                  <a:schemeClr val="tx2"/>
                </a:solidFill>
              </a:rPr>
              <a:t>6 années académiques</a:t>
            </a:r>
          </a:p>
          <a:p>
            <a:pPr>
              <a:buClr>
                <a:srgbClr val="C00000"/>
              </a:buClr>
              <a:buFont typeface="Wingdings" panose="05000000000000000000" pitchFamily="2" charset="2"/>
              <a:buChar char="ü"/>
            </a:pPr>
            <a:endParaRPr lang="fr-FR" b="1" dirty="0">
              <a:solidFill>
                <a:schemeClr val="tx2"/>
              </a:solidFill>
            </a:endParaRPr>
          </a:p>
          <a:p>
            <a:pPr>
              <a:buClr>
                <a:srgbClr val="C00000"/>
              </a:buClr>
              <a:buFont typeface="Wingdings" panose="05000000000000000000" pitchFamily="2" charset="2"/>
              <a:buChar char="ü"/>
            </a:pPr>
            <a:r>
              <a:rPr lang="fr-FR" dirty="0">
                <a:solidFill>
                  <a:schemeClr val="tx2"/>
                </a:solidFill>
              </a:rPr>
              <a:t> Budget max. alloué par projet :  </a:t>
            </a:r>
            <a:r>
              <a:rPr lang="fr-FR" b="1" dirty="0">
                <a:solidFill>
                  <a:schemeClr val="tx2"/>
                </a:solidFill>
              </a:rPr>
              <a:t>~ 4,9M€</a:t>
            </a:r>
          </a:p>
          <a:p>
            <a:pPr>
              <a:buClr>
                <a:srgbClr val="C00000"/>
              </a:buClr>
              <a:buFont typeface="Wingdings" panose="05000000000000000000" pitchFamily="2" charset="2"/>
              <a:buChar char="ü"/>
            </a:pPr>
            <a:endParaRPr lang="fr-FR" b="1" dirty="0">
              <a:solidFill>
                <a:schemeClr val="tx2"/>
              </a:solidFill>
            </a:endParaRPr>
          </a:p>
          <a:p>
            <a:pPr>
              <a:buClr>
                <a:srgbClr val="C00000"/>
              </a:buClr>
              <a:buFont typeface="Wingdings" panose="05000000000000000000" pitchFamily="2" charset="2"/>
              <a:buChar char="ü"/>
            </a:pPr>
            <a:r>
              <a:rPr lang="fr-FR" dirty="0">
                <a:solidFill>
                  <a:schemeClr val="tx2"/>
                </a:solidFill>
              </a:rPr>
              <a:t> Nombre de projets sélectionnés : </a:t>
            </a:r>
            <a:r>
              <a:rPr lang="fr-FR" b="1" dirty="0">
                <a:solidFill>
                  <a:schemeClr val="tx2"/>
                </a:solidFill>
              </a:rPr>
              <a:t>~ 25</a:t>
            </a:r>
          </a:p>
        </p:txBody>
      </p:sp>
      <p:sp>
        <p:nvSpPr>
          <p:cNvPr id="6" name="Rounded Rectangle 2">
            <a:extLst>
              <a:ext uri="{FF2B5EF4-FFF2-40B4-BE49-F238E27FC236}">
                <a16:creationId xmlns:a16="http://schemas.microsoft.com/office/drawing/2014/main" id="{270E98E8-4017-4483-BF7F-FCECF9830D0A}"/>
              </a:ext>
            </a:extLst>
          </p:cNvPr>
          <p:cNvSpPr/>
          <p:nvPr/>
        </p:nvSpPr>
        <p:spPr bwMode="auto">
          <a:xfrm>
            <a:off x="1219787" y="370823"/>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en-GB" sz="3200" b="1" dirty="0">
                <a:solidFill>
                  <a:schemeClr val="tx2"/>
                </a:solidFill>
                <a:latin typeface="Arial" panose="020B0604020202020204" pitchFamily="34" charset="0"/>
                <a:ea typeface="+mj-ea"/>
                <a:cs typeface="Arial" panose="020B0604020202020204" pitchFamily="34" charset="0"/>
                <a:sym typeface="Webdings" pitchFamily="18" charset="2"/>
              </a:rPr>
              <a:t>EMJM : durée et budget</a:t>
            </a:r>
          </a:p>
        </p:txBody>
      </p:sp>
    </p:spTree>
    <p:extLst>
      <p:ext uri="{BB962C8B-B14F-4D97-AF65-F5344CB8AC3E}">
        <p14:creationId xmlns:p14="http://schemas.microsoft.com/office/powerpoint/2010/main" val="2017592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5DD10FBD-C93C-4B57-A3EE-7231D3AD321A}"/>
              </a:ext>
            </a:extLst>
          </p:cNvPr>
          <p:cNvSpPr>
            <a:spLocks noGrp="1"/>
          </p:cNvSpPr>
          <p:nvPr>
            <p:ph sz="half" idx="4294967295"/>
          </p:nvPr>
        </p:nvSpPr>
        <p:spPr>
          <a:xfrm>
            <a:off x="198783" y="1607285"/>
            <a:ext cx="4724400" cy="3500437"/>
          </a:xfrm>
          <a:prstGeom prst="rect">
            <a:avLst/>
          </a:prstGeom>
        </p:spPr>
        <p:txBody>
          <a:bodyPr>
            <a:normAutofit/>
          </a:bodyPr>
          <a:lstStyle/>
          <a:p>
            <a:pPr marL="0" indent="0" algn="just">
              <a:buNone/>
            </a:pPr>
            <a:r>
              <a:rPr lang="fr-FR" sz="2400" dirty="0">
                <a:solidFill>
                  <a:schemeClr val="tx2"/>
                </a:solidFill>
                <a:ea typeface="Arial Unicode MS"/>
                <a:cs typeface="Arial"/>
              </a:rPr>
              <a:t>Les opportunités du nouveau programme Erasmus 2021-2027 et les informations relatives aux demandes sont publiées sur le portail de la Commission :</a:t>
            </a:r>
          </a:p>
          <a:p>
            <a:pPr marL="0" indent="0" algn="just">
              <a:buNone/>
            </a:pPr>
            <a:r>
              <a:rPr lang="fr-FR" sz="2400" b="1" dirty="0">
                <a:solidFill>
                  <a:schemeClr val="tx2"/>
                </a:solidFill>
                <a:ea typeface="Arial Unicode MS"/>
                <a:cs typeface="Arial"/>
              </a:rPr>
              <a:t>European </a:t>
            </a:r>
            <a:r>
              <a:rPr lang="fr-FR" sz="2400" b="1" dirty="0" err="1">
                <a:solidFill>
                  <a:schemeClr val="tx2"/>
                </a:solidFill>
                <a:ea typeface="Arial Unicode MS"/>
                <a:cs typeface="Arial"/>
              </a:rPr>
              <a:t>Commission’s</a:t>
            </a:r>
            <a:r>
              <a:rPr lang="fr-FR" sz="2400" b="1" dirty="0">
                <a:solidFill>
                  <a:schemeClr val="tx2"/>
                </a:solidFill>
                <a:ea typeface="Arial Unicode MS"/>
                <a:cs typeface="Arial"/>
              </a:rPr>
              <a:t> Funding &amp; Tender Opportunities Portal</a:t>
            </a:r>
            <a:endParaRPr lang="fr-FR" sz="2400" dirty="0"/>
          </a:p>
        </p:txBody>
      </p:sp>
      <p:pic>
        <p:nvPicPr>
          <p:cNvPr id="12" name="Espace réservé du contenu 11">
            <a:extLst>
              <a:ext uri="{FF2B5EF4-FFF2-40B4-BE49-F238E27FC236}">
                <a16:creationId xmlns:a16="http://schemas.microsoft.com/office/drawing/2014/main" id="{45B0D818-3AD0-4615-AF7E-C341827DF76A}"/>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4973"/>
          <a:stretch/>
        </p:blipFill>
        <p:spPr>
          <a:xfrm>
            <a:off x="5444780" y="1607286"/>
            <a:ext cx="6548437" cy="3500437"/>
          </a:xfrm>
          <a:prstGeom prst="rect">
            <a:avLst/>
          </a:prstGeom>
        </p:spPr>
      </p:pic>
      <p:sp>
        <p:nvSpPr>
          <p:cNvPr id="15" name="Rounded Rectangle 3">
            <a:extLst>
              <a:ext uri="{FF2B5EF4-FFF2-40B4-BE49-F238E27FC236}">
                <a16:creationId xmlns:a16="http://schemas.microsoft.com/office/drawing/2014/main" id="{30D3F578-1AD0-4F53-A4F2-8E879C6342C7}"/>
              </a:ext>
            </a:extLst>
          </p:cNvPr>
          <p:cNvSpPr/>
          <p:nvPr/>
        </p:nvSpPr>
        <p:spPr bwMode="auto">
          <a:xfrm>
            <a:off x="1219786" y="310180"/>
            <a:ext cx="9752425" cy="753058"/>
          </a:xfrm>
          <a:prstGeom prst="roundRect">
            <a:avLst>
              <a:gd name="adj" fmla="val 50000"/>
            </a:avLst>
          </a:prstGeom>
          <a:solidFill>
            <a:srgbClr val="F6B101"/>
          </a:solidFill>
        </p:spPr>
        <p:txBody>
          <a:bodyPr vert="horz" lIns="91440" tIns="45720" rIns="91440" bIns="0" rtlCol="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sz="3200" b="1" dirty="0">
                <a:solidFill>
                  <a:schemeClr val="tx2"/>
                </a:solidFill>
                <a:latin typeface="Arial" panose="020B0604020202020204" pitchFamily="34" charset="0"/>
                <a:cs typeface="Arial" panose="020B0604020202020204" pitchFamily="34" charset="0"/>
              </a:rPr>
              <a:t>EMJM : c</a:t>
            </a:r>
            <a:r>
              <a:rPr kumimoji="0" lang="fr-FR" sz="3200" b="1"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omment</a:t>
            </a:r>
            <a:r>
              <a:rPr kumimoji="0" lang="fr-FR"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candidater ?</a:t>
            </a:r>
            <a:endParaRPr kumimoji="0" lang="fr-FR"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Webdings" pitchFamily="18" charset="2"/>
            </a:endParaRPr>
          </a:p>
        </p:txBody>
      </p:sp>
      <p:sp>
        <p:nvSpPr>
          <p:cNvPr id="16" name="ZoneTexte 15">
            <a:extLst>
              <a:ext uri="{FF2B5EF4-FFF2-40B4-BE49-F238E27FC236}">
                <a16:creationId xmlns:a16="http://schemas.microsoft.com/office/drawing/2014/main" id="{5699ED50-3A2E-411A-9AA4-6398C769D603}"/>
              </a:ext>
            </a:extLst>
          </p:cNvPr>
          <p:cNvSpPr txBox="1"/>
          <p:nvPr/>
        </p:nvSpPr>
        <p:spPr>
          <a:xfrm>
            <a:off x="740353" y="5432627"/>
            <a:ext cx="1071129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hlinkClick r:id="rId4"/>
              </a:rPr>
              <a:t>https://ec.europa.eu/info/funding-tenders/opportunities/portal/screen/home</a:t>
            </a:r>
            <a:endPar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696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FC6205-5334-4CF9-9140-3C903E41CCED}"/>
              </a:ext>
            </a:extLst>
          </p:cNvPr>
          <p:cNvSpPr>
            <a:spLocks noGrp="1"/>
          </p:cNvSpPr>
          <p:nvPr>
            <p:ph idx="4294967295"/>
          </p:nvPr>
        </p:nvSpPr>
        <p:spPr>
          <a:xfrm>
            <a:off x="1219787" y="1494321"/>
            <a:ext cx="9686750" cy="4351338"/>
          </a:xfrm>
          <a:prstGeom prst="rect">
            <a:avLst/>
          </a:prstGeom>
        </p:spPr>
        <p:txBody>
          <a:bodyPr>
            <a:noAutofit/>
          </a:bodyPr>
          <a:lstStyle/>
          <a:p>
            <a:pPr marL="284400" indent="-284400" algn="just">
              <a:lnSpc>
                <a:spcPct val="100000"/>
              </a:lnSpc>
              <a:spcBef>
                <a:spcPts val="0"/>
              </a:spcBef>
              <a:buClr>
                <a:srgbClr val="C00000"/>
              </a:buClr>
              <a:buFont typeface="Wingdings" panose="05000000000000000000" pitchFamily="2" charset="2"/>
              <a:buChar char="Ø"/>
            </a:pPr>
            <a:r>
              <a:rPr lang="fr-FR" dirty="0">
                <a:solidFill>
                  <a:schemeClr val="tx2"/>
                </a:solidFill>
              </a:rPr>
              <a:t> </a:t>
            </a:r>
            <a:r>
              <a:rPr lang="fr-FR" sz="2600" dirty="0">
                <a:solidFill>
                  <a:schemeClr val="tx2"/>
                </a:solidFill>
              </a:rPr>
              <a:t>Evaluation par des experts externes et indépendants : </a:t>
            </a:r>
          </a:p>
          <a:p>
            <a:pPr marL="0" indent="0" algn="just">
              <a:lnSpc>
                <a:spcPct val="100000"/>
              </a:lnSpc>
              <a:spcBef>
                <a:spcPts val="0"/>
              </a:spcBef>
              <a:buClr>
                <a:srgbClr val="C00000"/>
              </a:buClr>
              <a:buNone/>
            </a:pPr>
            <a:r>
              <a:rPr lang="fr-FR" sz="2600" b="1" dirty="0">
                <a:solidFill>
                  <a:schemeClr val="tx2"/>
                </a:solidFill>
              </a:rPr>
              <a:t>3 experts évaluent chaque projet</a:t>
            </a:r>
          </a:p>
          <a:p>
            <a:pPr marL="284400" indent="-284400" algn="just">
              <a:lnSpc>
                <a:spcPct val="100000"/>
              </a:lnSpc>
              <a:spcBef>
                <a:spcPts val="0"/>
              </a:spcBef>
              <a:buClr>
                <a:srgbClr val="C00000"/>
              </a:buClr>
              <a:buFont typeface="Wingdings" panose="05000000000000000000" pitchFamily="2" charset="2"/>
              <a:buChar char="Ø"/>
            </a:pPr>
            <a:endParaRPr lang="fr-FR" sz="2600" b="1" dirty="0">
              <a:solidFill>
                <a:schemeClr val="tx2"/>
              </a:solidFill>
            </a:endParaRPr>
          </a:p>
          <a:p>
            <a:pPr marL="284400" indent="-284400" algn="just">
              <a:lnSpc>
                <a:spcPct val="100000"/>
              </a:lnSpc>
              <a:spcBef>
                <a:spcPts val="0"/>
              </a:spcBef>
              <a:buClr>
                <a:srgbClr val="C00000"/>
              </a:buClr>
              <a:buFont typeface="Wingdings" panose="05000000000000000000" pitchFamily="2" charset="2"/>
              <a:buChar char="Ø"/>
            </a:pPr>
            <a:r>
              <a:rPr lang="fr-FR" sz="2600" dirty="0">
                <a:solidFill>
                  <a:schemeClr val="tx2"/>
                </a:solidFill>
              </a:rPr>
              <a:t> 2 seuils minimaux :</a:t>
            </a:r>
          </a:p>
          <a:p>
            <a:pPr marL="284400" indent="-284400" algn="just">
              <a:lnSpc>
                <a:spcPct val="100000"/>
              </a:lnSpc>
              <a:spcBef>
                <a:spcPts val="0"/>
              </a:spcBef>
              <a:buNone/>
            </a:pPr>
            <a:r>
              <a:rPr lang="fr-FR" sz="2600" dirty="0">
                <a:solidFill>
                  <a:schemeClr val="tx2"/>
                </a:solidFill>
              </a:rPr>
              <a:t>		- Min. 22/30 points pour « Pertinence du projet »</a:t>
            </a:r>
          </a:p>
          <a:p>
            <a:pPr marL="284400" indent="-284400" algn="just">
              <a:lnSpc>
                <a:spcPct val="100000"/>
              </a:lnSpc>
              <a:spcBef>
                <a:spcPts val="0"/>
              </a:spcBef>
              <a:buNone/>
            </a:pPr>
            <a:r>
              <a:rPr lang="fr-FR" sz="2600" b="1" dirty="0">
                <a:solidFill>
                  <a:schemeClr val="tx2"/>
                </a:solidFill>
              </a:rPr>
              <a:t>		- Min. 70 points au total</a:t>
            </a:r>
          </a:p>
          <a:p>
            <a:pPr marL="284400" indent="-284400" algn="just">
              <a:lnSpc>
                <a:spcPct val="100000"/>
              </a:lnSpc>
              <a:spcBef>
                <a:spcPts val="0"/>
              </a:spcBef>
              <a:buNone/>
            </a:pPr>
            <a:endParaRPr lang="fr-FR" sz="2600" b="1" dirty="0">
              <a:solidFill>
                <a:schemeClr val="tx2"/>
              </a:solidFill>
            </a:endParaRPr>
          </a:p>
          <a:p>
            <a:pPr marL="284400" indent="-284400" algn="just">
              <a:lnSpc>
                <a:spcPct val="100000"/>
              </a:lnSpc>
              <a:spcBef>
                <a:spcPts val="0"/>
              </a:spcBef>
              <a:buClr>
                <a:srgbClr val="C00000"/>
              </a:buClr>
              <a:buFont typeface="Wingdings" panose="05000000000000000000" pitchFamily="2" charset="2"/>
              <a:buChar char="Ø"/>
            </a:pPr>
            <a:r>
              <a:rPr lang="fr-FR" sz="2600" dirty="0">
                <a:solidFill>
                  <a:schemeClr val="tx2"/>
                </a:solidFill>
              </a:rPr>
              <a:t> En cas d’</a:t>
            </a:r>
            <a:r>
              <a:rPr lang="fr-FR" sz="2600" i="1" dirty="0">
                <a:solidFill>
                  <a:schemeClr val="tx2"/>
                </a:solidFill>
              </a:rPr>
              <a:t>ex aequo</a:t>
            </a:r>
            <a:r>
              <a:rPr lang="fr-FR" sz="2600" dirty="0">
                <a:solidFill>
                  <a:schemeClr val="tx2"/>
                </a:solidFill>
              </a:rPr>
              <a:t>, la priorité sera donnée au projet ayant la note la plus élevée au critère </a:t>
            </a:r>
            <a:r>
              <a:rPr lang="fr-FR" sz="2600" b="1" dirty="0">
                <a:solidFill>
                  <a:schemeClr val="tx2"/>
                </a:solidFill>
              </a:rPr>
              <a:t>« Pertinence du projet »</a:t>
            </a:r>
            <a:r>
              <a:rPr lang="fr-FR" sz="2600" dirty="0">
                <a:solidFill>
                  <a:schemeClr val="tx2"/>
                </a:solidFill>
              </a:rPr>
              <a:t> puis au critère </a:t>
            </a:r>
            <a:r>
              <a:rPr lang="fr-FR" sz="2600" b="1" dirty="0">
                <a:solidFill>
                  <a:schemeClr val="tx2"/>
                </a:solidFill>
              </a:rPr>
              <a:t>« Impact» </a:t>
            </a:r>
            <a:r>
              <a:rPr lang="fr-FR" sz="2600" dirty="0">
                <a:solidFill>
                  <a:schemeClr val="tx2"/>
                </a:solidFill>
              </a:rPr>
              <a:t>et ensuite </a:t>
            </a:r>
            <a:r>
              <a:rPr lang="fr-FR" sz="2600" b="1" dirty="0">
                <a:solidFill>
                  <a:schemeClr val="tx2"/>
                </a:solidFill>
              </a:rPr>
              <a:t>« Qualité »</a:t>
            </a:r>
          </a:p>
        </p:txBody>
      </p:sp>
      <p:sp>
        <p:nvSpPr>
          <p:cNvPr id="6" name="Rounded Rectangle 2">
            <a:extLst>
              <a:ext uri="{FF2B5EF4-FFF2-40B4-BE49-F238E27FC236}">
                <a16:creationId xmlns:a16="http://schemas.microsoft.com/office/drawing/2014/main" id="{1FE95833-24A3-4AC6-8B68-CD3A081818FC}"/>
              </a:ext>
            </a:extLst>
          </p:cNvPr>
          <p:cNvSpPr/>
          <p:nvPr/>
        </p:nvSpPr>
        <p:spPr bwMode="auto">
          <a:xfrm>
            <a:off x="1219787" y="343417"/>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procédure d’évaluation</a:t>
            </a:r>
          </a:p>
        </p:txBody>
      </p:sp>
    </p:spTree>
    <p:extLst>
      <p:ext uri="{BB962C8B-B14F-4D97-AF65-F5344CB8AC3E}">
        <p14:creationId xmlns:p14="http://schemas.microsoft.com/office/powerpoint/2010/main" val="1562700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BCD1A8-B460-4357-9AB9-3C636A551482}"/>
              </a:ext>
            </a:extLst>
          </p:cNvPr>
          <p:cNvSpPr>
            <a:spLocks noGrp="1"/>
          </p:cNvSpPr>
          <p:nvPr>
            <p:ph idx="1"/>
          </p:nvPr>
        </p:nvSpPr>
        <p:spPr>
          <a:xfrm>
            <a:off x="1268312" y="1863371"/>
            <a:ext cx="9703900" cy="2137468"/>
          </a:xfrm>
        </p:spPr>
        <p:txBody>
          <a:bodyPr>
            <a:normAutofit fontScale="92500"/>
          </a:bodyPr>
          <a:lstStyle/>
          <a:p>
            <a:pPr>
              <a:lnSpc>
                <a:spcPct val="120000"/>
              </a:lnSpc>
              <a:spcBef>
                <a:spcPts val="0"/>
              </a:spcBef>
              <a:buFont typeface="Wingdings" panose="05000000000000000000" pitchFamily="2" charset="2"/>
              <a:buChar char="ü"/>
            </a:pPr>
            <a:r>
              <a:rPr lang="fr-FR" sz="2200" dirty="0">
                <a:solidFill>
                  <a:schemeClr val="tx2"/>
                </a:solidFill>
              </a:rPr>
              <a:t> Finalités et objectifs généraux du projet et pertinence par rapport au EMJM</a:t>
            </a:r>
          </a:p>
          <a:p>
            <a:pPr marL="284400" indent="-284400">
              <a:lnSpc>
                <a:spcPct val="120000"/>
              </a:lnSpc>
              <a:spcBef>
                <a:spcPts val="0"/>
              </a:spcBef>
              <a:buFont typeface="Wingdings" panose="05000000000000000000" pitchFamily="2" charset="2"/>
              <a:buChar char="ü"/>
            </a:pPr>
            <a:r>
              <a:rPr lang="fr-FR" sz="2200" dirty="0">
                <a:solidFill>
                  <a:schemeClr val="tx2"/>
                </a:solidFill>
              </a:rPr>
              <a:t>Justification du projet réponse aux besoins sociétaux et du marché du travail</a:t>
            </a:r>
          </a:p>
          <a:p>
            <a:pPr marL="284400" indent="-284400">
              <a:lnSpc>
                <a:spcPct val="120000"/>
              </a:lnSpc>
              <a:spcBef>
                <a:spcPts val="0"/>
              </a:spcBef>
              <a:buFont typeface="Wingdings" panose="05000000000000000000" pitchFamily="2" charset="2"/>
              <a:buChar char="ü"/>
            </a:pPr>
            <a:r>
              <a:rPr lang="fr-FR" sz="2200" dirty="0">
                <a:solidFill>
                  <a:schemeClr val="tx2"/>
                </a:solidFill>
              </a:rPr>
              <a:t>Stratégie pour encourager l’excellence et l’innovation</a:t>
            </a:r>
          </a:p>
          <a:p>
            <a:pPr marL="284400" indent="-284400">
              <a:lnSpc>
                <a:spcPct val="120000"/>
              </a:lnSpc>
              <a:spcBef>
                <a:spcPts val="0"/>
              </a:spcBef>
              <a:buFont typeface="Wingdings" panose="05000000000000000000" pitchFamily="2" charset="2"/>
              <a:buChar char="ü"/>
            </a:pPr>
            <a:r>
              <a:rPr lang="fr-FR" sz="2200" dirty="0">
                <a:solidFill>
                  <a:schemeClr val="tx2"/>
                </a:solidFill>
              </a:rPr>
              <a:t>Stratégie pour augmenter l’attractivité, l’intégration et l’internationalisation de l’Espace Européen de l’Education</a:t>
            </a:r>
          </a:p>
          <a:p>
            <a:pPr>
              <a:buFontTx/>
              <a:buChar char="-"/>
            </a:pPr>
            <a:endParaRPr lang="fr-FR" dirty="0">
              <a:solidFill>
                <a:schemeClr val="tx2"/>
              </a:solidFill>
            </a:endParaRPr>
          </a:p>
          <a:p>
            <a:pPr marL="0" indent="0">
              <a:buNone/>
            </a:pPr>
            <a:endParaRPr lang="fr-FR" b="1" dirty="0">
              <a:solidFill>
                <a:schemeClr val="tx2"/>
              </a:solidFill>
            </a:endParaRPr>
          </a:p>
          <a:p>
            <a:pPr marL="0" indent="0">
              <a:buNone/>
            </a:pPr>
            <a:endParaRPr lang="fr-FR" dirty="0">
              <a:solidFill>
                <a:schemeClr val="tx2"/>
              </a:solidFill>
            </a:endParaRPr>
          </a:p>
        </p:txBody>
      </p:sp>
      <p:sp>
        <p:nvSpPr>
          <p:cNvPr id="6" name="Rounded Rectangle 2">
            <a:extLst>
              <a:ext uri="{FF2B5EF4-FFF2-40B4-BE49-F238E27FC236}">
                <a16:creationId xmlns:a16="http://schemas.microsoft.com/office/drawing/2014/main" id="{AFCA0EF3-6801-45E8-B6F7-6FF7D31F5B2D}"/>
              </a:ext>
            </a:extLst>
          </p:cNvPr>
          <p:cNvSpPr/>
          <p:nvPr/>
        </p:nvSpPr>
        <p:spPr bwMode="auto">
          <a:xfrm>
            <a:off x="1219787" y="239509"/>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critères d’attribution (1)</a:t>
            </a:r>
          </a:p>
        </p:txBody>
      </p:sp>
      <p:sp>
        <p:nvSpPr>
          <p:cNvPr id="7" name="Rounded Rectangle 1">
            <a:extLst>
              <a:ext uri="{FF2B5EF4-FFF2-40B4-BE49-F238E27FC236}">
                <a16:creationId xmlns:a16="http://schemas.microsoft.com/office/drawing/2014/main" id="{D64D3E6B-E9B3-4E22-8FDB-E4DF798757A6}"/>
              </a:ext>
            </a:extLst>
          </p:cNvPr>
          <p:cNvSpPr/>
          <p:nvPr/>
        </p:nvSpPr>
        <p:spPr bwMode="auto">
          <a:xfrm>
            <a:off x="1219787" y="1258592"/>
            <a:ext cx="9752400" cy="442674"/>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rPr>
              <a:t>Pertinence du projet</a:t>
            </a:r>
            <a:r>
              <a:rPr lang="fr-FR" sz="2000" b="1" dirty="0">
                <a:solidFill>
                  <a:srgbClr val="44546A"/>
                </a:solidFill>
                <a:latin typeface="Arial" panose="020B0604020202020204" pitchFamily="34" charset="0"/>
                <a:cs typeface="Arial" panose="020B0604020202020204" pitchFamily="34" charset="0"/>
                <a:sym typeface="Webdings" pitchFamily="18" charset="2"/>
              </a:rPr>
              <a:t> (max. 30 points)</a:t>
            </a:r>
            <a:endPar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endParaRPr>
          </a:p>
        </p:txBody>
      </p:sp>
      <p:sp>
        <p:nvSpPr>
          <p:cNvPr id="8" name="Rounded Rectangle 1">
            <a:extLst>
              <a:ext uri="{FF2B5EF4-FFF2-40B4-BE49-F238E27FC236}">
                <a16:creationId xmlns:a16="http://schemas.microsoft.com/office/drawing/2014/main" id="{C9E44B4F-6F18-4F20-BFD7-F3B19FD6BC4B}"/>
              </a:ext>
            </a:extLst>
          </p:cNvPr>
          <p:cNvSpPr/>
          <p:nvPr/>
        </p:nvSpPr>
        <p:spPr bwMode="auto">
          <a:xfrm>
            <a:off x="1219787" y="3941607"/>
            <a:ext cx="9752400" cy="442674"/>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kumimoji="0" lang="fr-FR" sz="2000" b="1" i="0" u="none" strike="noStrike" kern="1200" cap="none" spc="0" normalizeH="0" baseline="0" dirty="0">
                <a:ln>
                  <a:noFill/>
                </a:ln>
                <a:solidFill>
                  <a:srgbClr val="44546A"/>
                </a:solidFill>
                <a:effectLst/>
                <a:uLnTx/>
                <a:uFillTx/>
                <a:latin typeface="Arial" panose="020B0604020202020204" pitchFamily="34" charset="0"/>
                <a:cs typeface="Arial" panose="020B0604020202020204" pitchFamily="34" charset="0"/>
                <a:sym typeface="Webdings" pitchFamily="18" charset="2"/>
              </a:rPr>
              <a:t>Qualité du projet et mise en œuvre (max. 30 points)</a:t>
            </a:r>
          </a:p>
        </p:txBody>
      </p:sp>
      <p:sp>
        <p:nvSpPr>
          <p:cNvPr id="2" name="ZoneTexte 1">
            <a:extLst>
              <a:ext uri="{FF2B5EF4-FFF2-40B4-BE49-F238E27FC236}">
                <a16:creationId xmlns:a16="http://schemas.microsoft.com/office/drawing/2014/main" id="{10FF3E9E-564B-4785-9D4C-913F819F746B}"/>
              </a:ext>
            </a:extLst>
          </p:cNvPr>
          <p:cNvSpPr txBox="1"/>
          <p:nvPr/>
        </p:nvSpPr>
        <p:spPr>
          <a:xfrm>
            <a:off x="1268312" y="4606245"/>
            <a:ext cx="9752425" cy="1938992"/>
          </a:xfrm>
          <a:prstGeom prst="rect">
            <a:avLst/>
          </a:prstGeom>
          <a:noFill/>
        </p:spPr>
        <p:txBody>
          <a:bodyPr wrap="square" rtlCol="0">
            <a:spAutoFit/>
          </a:bodyPr>
          <a:lstStyle/>
          <a:p>
            <a:pPr marL="285750" indent="-285750">
              <a:buFont typeface="Wingdings" panose="05000000000000000000" pitchFamily="2" charset="2"/>
              <a:buChar char="ü"/>
            </a:pPr>
            <a:r>
              <a:rPr lang="fr-FR" sz="2000" dirty="0">
                <a:solidFill>
                  <a:schemeClr val="tx2"/>
                </a:solidFill>
                <a:latin typeface="Arial" panose="020B0604020202020204" pitchFamily="34" charset="0"/>
                <a:cs typeface="Arial" panose="020B0604020202020204" pitchFamily="34" charset="0"/>
              </a:rPr>
              <a:t>Intégration de l’EMJM (conception, mise en œuvre, assurance qualité)</a:t>
            </a:r>
          </a:p>
          <a:p>
            <a:pPr marL="285750" indent="-285750">
              <a:buFont typeface="Wingdings" panose="05000000000000000000" pitchFamily="2" charset="2"/>
              <a:buChar char="ü"/>
            </a:pPr>
            <a:r>
              <a:rPr lang="fr-FR" sz="2000" dirty="0">
                <a:solidFill>
                  <a:schemeClr val="tx2"/>
                </a:solidFill>
                <a:latin typeface="Arial" panose="020B0604020202020204" pitchFamily="34" charset="0"/>
                <a:cs typeface="Arial" panose="020B0604020202020204" pitchFamily="34" charset="0"/>
              </a:rPr>
              <a:t>Contribution du personnel invité et des conférenciers/experts pour l’enseignement, la formation et la recherche</a:t>
            </a:r>
          </a:p>
          <a:p>
            <a:pPr marL="285750" indent="-285750">
              <a:buFont typeface="Wingdings" panose="05000000000000000000" pitchFamily="2" charset="2"/>
              <a:buChar char="ü"/>
            </a:pPr>
            <a:r>
              <a:rPr lang="fr-FR" sz="2000" dirty="0">
                <a:solidFill>
                  <a:schemeClr val="tx2"/>
                </a:solidFill>
                <a:latin typeface="Arial" panose="020B0604020202020204" pitchFamily="34" charset="0"/>
                <a:cs typeface="Arial" panose="020B0604020202020204" pitchFamily="34" charset="0"/>
              </a:rPr>
              <a:t>Support spécifique afin de faciliter l’accès aux participants avec des besoins individuels</a:t>
            </a:r>
          </a:p>
          <a:p>
            <a:pPr marL="285750" indent="-285750">
              <a:buFont typeface="Wingdings" panose="05000000000000000000" pitchFamily="2" charset="2"/>
              <a:buChar char="ü"/>
            </a:pPr>
            <a:r>
              <a:rPr lang="fr-FR" sz="2000" dirty="0">
                <a:solidFill>
                  <a:schemeClr val="tx2"/>
                </a:solidFill>
                <a:latin typeface="Arial" panose="020B0604020202020204" pitchFamily="34" charset="0"/>
                <a:cs typeface="Arial" panose="020B0604020202020204" pitchFamily="34" charset="0"/>
              </a:rPr>
              <a:t>Stratégie d’évaluation du risque et mesures d’atténuation</a:t>
            </a:r>
          </a:p>
        </p:txBody>
      </p:sp>
    </p:spTree>
    <p:extLst>
      <p:ext uri="{BB962C8B-B14F-4D97-AF65-F5344CB8AC3E}">
        <p14:creationId xmlns:p14="http://schemas.microsoft.com/office/powerpoint/2010/main" val="3792467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D42453-1E2A-4F57-9231-F5DB732341AA}"/>
              </a:ext>
            </a:extLst>
          </p:cNvPr>
          <p:cNvSpPr>
            <a:spLocks noGrp="1"/>
          </p:cNvSpPr>
          <p:nvPr>
            <p:ph idx="1"/>
          </p:nvPr>
        </p:nvSpPr>
        <p:spPr>
          <a:xfrm>
            <a:off x="1219786" y="2064780"/>
            <a:ext cx="9752425" cy="1576505"/>
          </a:xfrm>
        </p:spPr>
        <p:txBody>
          <a:bodyPr>
            <a:noAutofit/>
          </a:bodyPr>
          <a:lstStyle/>
          <a:p>
            <a:pPr>
              <a:lnSpc>
                <a:spcPct val="100000"/>
              </a:lnSpc>
              <a:spcBef>
                <a:spcPts val="0"/>
              </a:spcBef>
              <a:buFont typeface="Wingdings" panose="05000000000000000000" pitchFamily="2" charset="2"/>
              <a:buChar char="ü"/>
            </a:pPr>
            <a:r>
              <a:rPr lang="fr-FR" sz="1800" dirty="0">
                <a:solidFill>
                  <a:schemeClr val="tx2"/>
                </a:solidFill>
              </a:rPr>
              <a:t>Composition du consortium, complémentarité des partenaires, valeur ajoutée et bénéfices</a:t>
            </a:r>
          </a:p>
          <a:p>
            <a:pPr>
              <a:lnSpc>
                <a:spcPct val="100000"/>
              </a:lnSpc>
              <a:spcBef>
                <a:spcPts val="0"/>
              </a:spcBef>
              <a:buFont typeface="Wingdings" panose="05000000000000000000" pitchFamily="2" charset="2"/>
              <a:buChar char="ü"/>
            </a:pPr>
            <a:r>
              <a:rPr lang="fr-FR" sz="1800" dirty="0">
                <a:solidFill>
                  <a:schemeClr val="tx2"/>
                </a:solidFill>
              </a:rPr>
              <a:t>Caractère innovant du consortium, expérience des partenaires, coopération avec des acteurs non-académiques</a:t>
            </a:r>
          </a:p>
          <a:p>
            <a:pPr>
              <a:lnSpc>
                <a:spcPct val="100000"/>
              </a:lnSpc>
              <a:spcBef>
                <a:spcPts val="0"/>
              </a:spcBef>
              <a:buFont typeface="Wingdings" panose="05000000000000000000" pitchFamily="2" charset="2"/>
              <a:buChar char="ü"/>
            </a:pPr>
            <a:r>
              <a:rPr lang="fr-FR" sz="1800" dirty="0">
                <a:solidFill>
                  <a:schemeClr val="tx2"/>
                </a:solidFill>
              </a:rPr>
              <a:t>Engagement institutionnel, rôles et tâches des partenaires et mécanismes de coopération</a:t>
            </a:r>
          </a:p>
          <a:p>
            <a:pPr>
              <a:lnSpc>
                <a:spcPct val="100000"/>
              </a:lnSpc>
              <a:spcBef>
                <a:spcPts val="0"/>
              </a:spcBef>
              <a:buFont typeface="Wingdings" panose="05000000000000000000" pitchFamily="2" charset="2"/>
              <a:buChar char="ü"/>
            </a:pPr>
            <a:r>
              <a:rPr lang="fr-FR" sz="1800" dirty="0">
                <a:solidFill>
                  <a:schemeClr val="tx2"/>
                </a:solidFill>
              </a:rPr>
              <a:t>Distribution des fonds et plan financier ; mobilisation et gestion des fonds complémentaires</a:t>
            </a:r>
          </a:p>
        </p:txBody>
      </p:sp>
      <p:sp>
        <p:nvSpPr>
          <p:cNvPr id="6" name="Rounded Rectangle 2">
            <a:extLst>
              <a:ext uri="{FF2B5EF4-FFF2-40B4-BE49-F238E27FC236}">
                <a16:creationId xmlns:a16="http://schemas.microsoft.com/office/drawing/2014/main" id="{8E01C684-6113-4A2F-80E6-2F74E2D00794}"/>
              </a:ext>
            </a:extLst>
          </p:cNvPr>
          <p:cNvSpPr/>
          <p:nvPr/>
        </p:nvSpPr>
        <p:spPr bwMode="auto">
          <a:xfrm>
            <a:off x="1219787" y="195582"/>
            <a:ext cx="9752425" cy="753058"/>
          </a:xfrm>
          <a:prstGeom prst="roundRect">
            <a:avLst>
              <a:gd name="adj" fmla="val 50000"/>
            </a:avLst>
          </a:prstGeom>
          <a:solidFill>
            <a:srgbClr val="F6B101"/>
          </a:solidFill>
        </p:spPr>
        <p:txBody>
          <a:bodyPr vert="horz" lIns="91440" tIns="45720" rIns="91440" bIns="0" rtlCol="0" anchor="ctr" anchorCtr="0">
            <a:noAutofit/>
          </a:bodyPr>
          <a:lstStyle/>
          <a:p>
            <a:pPr algn="ctr">
              <a:lnSpc>
                <a:spcPct val="90000"/>
              </a:lnSpc>
              <a:spcBef>
                <a:spcPct val="0"/>
              </a:spcBef>
            </a:pPr>
            <a:r>
              <a:rPr lang="fr-FR" sz="3200" b="1" dirty="0">
                <a:solidFill>
                  <a:schemeClr val="tx2"/>
                </a:solidFill>
                <a:latin typeface="Arial" panose="020B0604020202020204" pitchFamily="34" charset="0"/>
                <a:ea typeface="+mj-ea"/>
                <a:cs typeface="Arial" panose="020B0604020202020204" pitchFamily="34" charset="0"/>
                <a:sym typeface="Webdings" pitchFamily="18" charset="2"/>
              </a:rPr>
              <a:t>EMJM : critères d’attribution (2)</a:t>
            </a:r>
          </a:p>
        </p:txBody>
      </p:sp>
      <p:sp>
        <p:nvSpPr>
          <p:cNvPr id="7" name="Rounded Rectangle 1">
            <a:extLst>
              <a:ext uri="{FF2B5EF4-FFF2-40B4-BE49-F238E27FC236}">
                <a16:creationId xmlns:a16="http://schemas.microsoft.com/office/drawing/2014/main" id="{A385275F-7CFF-4EDD-A8AE-639A345B3C5A}"/>
              </a:ext>
            </a:extLst>
          </p:cNvPr>
          <p:cNvSpPr/>
          <p:nvPr/>
        </p:nvSpPr>
        <p:spPr bwMode="auto">
          <a:xfrm>
            <a:off x="1219785" y="1231267"/>
            <a:ext cx="9752400" cy="783193"/>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lang="fr-FR" sz="2000" b="1" dirty="0">
                <a:solidFill>
                  <a:srgbClr val="44546A"/>
                </a:solidFill>
                <a:latin typeface="Arial" panose="020B0604020202020204" pitchFamily="34" charset="0"/>
                <a:cs typeface="Arial" panose="020B0604020202020204" pitchFamily="34" charset="0"/>
                <a:sym typeface="Webdings" pitchFamily="18" charset="2"/>
              </a:rPr>
              <a:t>Qualité de l’équipe responsable du projet et des modalités de coopération (max. 20 points)</a:t>
            </a:r>
            <a:endPar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endParaRPr>
          </a:p>
        </p:txBody>
      </p:sp>
      <p:sp>
        <p:nvSpPr>
          <p:cNvPr id="8" name="Rounded Rectangle 1">
            <a:extLst>
              <a:ext uri="{FF2B5EF4-FFF2-40B4-BE49-F238E27FC236}">
                <a16:creationId xmlns:a16="http://schemas.microsoft.com/office/drawing/2014/main" id="{DD42761D-34A3-4926-9F59-67EB18DC016D}"/>
              </a:ext>
            </a:extLst>
          </p:cNvPr>
          <p:cNvSpPr/>
          <p:nvPr/>
        </p:nvSpPr>
        <p:spPr bwMode="auto">
          <a:xfrm>
            <a:off x="1219785" y="3691605"/>
            <a:ext cx="9752400" cy="442674"/>
          </a:xfrm>
          <a:prstGeom prst="roundRect">
            <a:avLst/>
          </a:prstGeom>
          <a:solidFill>
            <a:srgbClr val="007E3F">
              <a:alpha val="30000"/>
            </a:srgb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
                <a:srgbClr val="C00000"/>
              </a:buClr>
              <a:buSzTx/>
              <a:buFont typeface="Wingdings" panose="05000000000000000000" pitchFamily="2" charset="2"/>
              <a:buChar char="v"/>
              <a:tabLst/>
              <a:defRPr/>
            </a:pPr>
            <a:r>
              <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rPr>
              <a:t>Impact et dissémination </a:t>
            </a:r>
            <a:r>
              <a:rPr lang="fr-FR" sz="2000" b="1" dirty="0">
                <a:solidFill>
                  <a:srgbClr val="44546A"/>
                </a:solidFill>
                <a:latin typeface="Arial" panose="020B0604020202020204" pitchFamily="34" charset="0"/>
                <a:cs typeface="Arial" panose="020B0604020202020204" pitchFamily="34" charset="0"/>
                <a:sym typeface="Webdings" pitchFamily="18" charset="2"/>
              </a:rPr>
              <a:t>(max. 20 points)</a:t>
            </a:r>
            <a:endParaRPr kumimoji="0" lang="fr-FR" sz="20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sym typeface="Webdings" pitchFamily="18" charset="2"/>
            </a:endParaRPr>
          </a:p>
        </p:txBody>
      </p:sp>
      <p:sp>
        <p:nvSpPr>
          <p:cNvPr id="2" name="ZoneTexte 1">
            <a:extLst>
              <a:ext uri="{FF2B5EF4-FFF2-40B4-BE49-F238E27FC236}">
                <a16:creationId xmlns:a16="http://schemas.microsoft.com/office/drawing/2014/main" id="{0BA94277-666A-4C5A-B8C4-F23F5C843389}"/>
              </a:ext>
            </a:extLst>
          </p:cNvPr>
          <p:cNvSpPr txBox="1"/>
          <p:nvPr/>
        </p:nvSpPr>
        <p:spPr>
          <a:xfrm>
            <a:off x="1219786" y="4314254"/>
            <a:ext cx="9703900" cy="2031325"/>
          </a:xfrm>
          <a:prstGeom prst="rect">
            <a:avLst/>
          </a:prstGeom>
          <a:noFill/>
        </p:spPr>
        <p:txBody>
          <a:bodyPr wrap="square" rtlCol="0">
            <a:spAutoFit/>
          </a:bodyPr>
          <a:lstStyle/>
          <a:p>
            <a:pPr marL="285750" indent="-285750">
              <a:buFont typeface="Wingdings" panose="05000000000000000000" pitchFamily="2" charset="2"/>
              <a:buChar char="ü"/>
            </a:pPr>
            <a:r>
              <a:rPr lang="fr-FR" dirty="0">
                <a:solidFill>
                  <a:schemeClr val="tx2"/>
                </a:solidFill>
                <a:latin typeface="Arial" panose="020B0604020202020204" pitchFamily="34" charset="0"/>
                <a:cs typeface="Arial" panose="020B0604020202020204" pitchFamily="34" charset="0"/>
              </a:rPr>
              <a:t>Projections en termes d’étudiants inscrits, mobilisation des autres fonds, mesures prises pour assurer la répartition géographique des étudiants</a:t>
            </a:r>
          </a:p>
          <a:p>
            <a:pPr marL="285750" indent="-285750">
              <a:buFont typeface="Wingdings" panose="05000000000000000000" pitchFamily="2" charset="2"/>
              <a:buChar char="ü"/>
            </a:pPr>
            <a:r>
              <a:rPr lang="fr-FR" dirty="0">
                <a:solidFill>
                  <a:schemeClr val="tx2"/>
                </a:solidFill>
                <a:latin typeface="Arial" panose="020B0604020202020204" pitchFamily="34" charset="0"/>
                <a:cs typeface="Arial" panose="020B0604020202020204" pitchFamily="34" charset="0"/>
              </a:rPr>
              <a:t>Stratégie de développement et durabilité sur le moyen et long terme, et ce au-delà de la période de financement UE</a:t>
            </a:r>
          </a:p>
          <a:p>
            <a:pPr marL="285750" indent="-285750">
              <a:buFont typeface="Wingdings" panose="05000000000000000000" pitchFamily="2" charset="2"/>
              <a:buChar char="ü"/>
            </a:pPr>
            <a:r>
              <a:rPr lang="fr-FR" dirty="0">
                <a:solidFill>
                  <a:schemeClr val="tx2"/>
                </a:solidFill>
                <a:latin typeface="Arial" panose="020B0604020202020204" pitchFamily="34" charset="0"/>
                <a:cs typeface="Arial" panose="020B0604020202020204" pitchFamily="34" charset="0"/>
              </a:rPr>
              <a:t>Stratégie de promotion pour attirer les meilleurs étudiants à travers le monde</a:t>
            </a:r>
          </a:p>
          <a:p>
            <a:pPr marL="285750" indent="-285750">
              <a:buFont typeface="Wingdings" panose="05000000000000000000" pitchFamily="2" charset="2"/>
              <a:buChar char="ü"/>
            </a:pPr>
            <a:r>
              <a:rPr lang="fr-FR" dirty="0">
                <a:solidFill>
                  <a:schemeClr val="tx2"/>
                </a:solidFill>
                <a:latin typeface="Arial" panose="020B0604020202020204" pitchFamily="34" charset="0"/>
                <a:cs typeface="Arial" panose="020B0604020202020204" pitchFamily="34" charset="0"/>
              </a:rPr>
              <a:t>Stratégie de dissémination et d’exploitation</a:t>
            </a:r>
          </a:p>
          <a:p>
            <a:pPr marL="285750" indent="-285750">
              <a:buFont typeface="Wingdings" panose="05000000000000000000" pitchFamily="2" charset="2"/>
              <a:buChar char="ü"/>
            </a:pPr>
            <a:r>
              <a:rPr lang="fr-FR" dirty="0">
                <a:solidFill>
                  <a:schemeClr val="tx2"/>
                </a:solidFill>
                <a:latin typeface="Arial" panose="020B0604020202020204" pitchFamily="34" charset="0"/>
                <a:cs typeface="Arial" panose="020B0604020202020204" pitchFamily="34" charset="0"/>
              </a:rPr>
              <a:t>Impact systémique, institutionnel et individuel</a:t>
            </a:r>
          </a:p>
        </p:txBody>
      </p:sp>
    </p:spTree>
    <p:extLst>
      <p:ext uri="{BB962C8B-B14F-4D97-AF65-F5344CB8AC3E}">
        <p14:creationId xmlns:p14="http://schemas.microsoft.com/office/powerpoint/2010/main" val="4285811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9622" y="1486889"/>
            <a:ext cx="11532755" cy="4903788"/>
          </a:xfrm>
        </p:spPr>
        <p:txBody>
          <a:bodyPr/>
          <a:lstStyle/>
          <a:p>
            <a:pPr algn="just">
              <a:spcBef>
                <a:spcPts val="600"/>
              </a:spcBef>
              <a:spcAft>
                <a:spcPts val="0"/>
              </a:spcAft>
              <a:buClr>
                <a:srgbClr val="C00000"/>
              </a:buClr>
              <a:buFont typeface="Wingdings" panose="05000000000000000000" pitchFamily="2" charset="2"/>
              <a:buChar char="ü"/>
            </a:pPr>
            <a:r>
              <a:rPr lang="fr-FR" sz="2000" dirty="0">
                <a:solidFill>
                  <a:schemeClr val="tx2"/>
                </a:solidFill>
                <a:ea typeface="Arial Unicode MS"/>
              </a:rPr>
              <a:t>Plateforme des résultats de projets Erasmus+</a:t>
            </a:r>
          </a:p>
          <a:p>
            <a:pPr marL="0" indent="0" algn="just">
              <a:spcBef>
                <a:spcPts val="600"/>
              </a:spcBef>
              <a:spcAft>
                <a:spcPts val="0"/>
              </a:spcAft>
              <a:buClr>
                <a:srgbClr val="C00000"/>
              </a:buClr>
              <a:buNone/>
            </a:pPr>
            <a:r>
              <a:rPr lang="en-US" sz="2000" dirty="0">
                <a:solidFill>
                  <a:schemeClr val="tx2"/>
                </a:solidFill>
                <a:ea typeface="Arial Unicode MS"/>
                <a:hlinkClick r:id="rId3"/>
              </a:rPr>
              <a:t>https://ec.europa.eu/programmes/erasmus-plus/projects/</a:t>
            </a:r>
            <a:endParaRPr lang="en-US" sz="2000" dirty="0">
              <a:solidFill>
                <a:schemeClr val="tx2"/>
              </a:solidFill>
              <a:ea typeface="Arial Unicode MS"/>
            </a:endParaRPr>
          </a:p>
          <a:p>
            <a:pPr marL="0" indent="0" algn="just">
              <a:spcBef>
                <a:spcPts val="600"/>
              </a:spcBef>
              <a:spcAft>
                <a:spcPts val="0"/>
              </a:spcAft>
              <a:buClr>
                <a:srgbClr val="C00000"/>
              </a:buClr>
              <a:buNone/>
            </a:pPr>
            <a:endParaRPr lang="en-US" sz="2000" dirty="0">
              <a:solidFill>
                <a:schemeClr val="tx2"/>
              </a:solidFill>
              <a:ea typeface="Arial Unicode MS"/>
            </a:endParaRPr>
          </a:p>
          <a:p>
            <a:pPr algn="just">
              <a:spcBef>
                <a:spcPts val="600"/>
              </a:spcBef>
              <a:spcAft>
                <a:spcPts val="0"/>
              </a:spcAft>
              <a:buClr>
                <a:srgbClr val="C00000"/>
              </a:buClr>
              <a:buFont typeface="Wingdings" panose="05000000000000000000" pitchFamily="2" charset="2"/>
              <a:buChar char="ü"/>
            </a:pPr>
            <a:r>
              <a:rPr lang="en-US" sz="2000" dirty="0">
                <a:solidFill>
                  <a:schemeClr val="tx2"/>
                </a:solidFill>
                <a:ea typeface="Arial Unicode MS"/>
              </a:rPr>
              <a:t>Catalogue des masters Erasmus Mundus</a:t>
            </a:r>
            <a:endParaRPr lang="fr-FR" sz="2000" u="sng" dirty="0">
              <a:solidFill>
                <a:srgbClr val="0356B1"/>
              </a:solidFill>
              <a:hlinkClick r:id="rId4"/>
            </a:endParaRPr>
          </a:p>
          <a:p>
            <a:pPr marL="0" indent="0" algn="just">
              <a:spcBef>
                <a:spcPts val="600"/>
              </a:spcBef>
              <a:spcAft>
                <a:spcPts val="0"/>
              </a:spcAft>
              <a:buNone/>
            </a:pPr>
            <a:r>
              <a:rPr lang="fr-FR" sz="2000" u="sng" dirty="0">
                <a:solidFill>
                  <a:srgbClr val="0356B1"/>
                </a:solidFill>
                <a:hlinkClick r:id="rId4"/>
              </a:rPr>
              <a:t>https://eacea.ec.europa.eu/erasmus-plus/emjmd-catalogue_fr</a:t>
            </a:r>
            <a:endParaRPr lang="fr-FR" sz="2000" u="sng" dirty="0">
              <a:solidFill>
                <a:srgbClr val="0356B1"/>
              </a:solidFill>
            </a:endParaRPr>
          </a:p>
          <a:p>
            <a:pPr marL="0" indent="0" algn="just">
              <a:spcBef>
                <a:spcPts val="600"/>
              </a:spcBef>
              <a:spcAft>
                <a:spcPts val="0"/>
              </a:spcAft>
              <a:buNone/>
            </a:pPr>
            <a:endParaRPr lang="en-US" sz="2000" dirty="0">
              <a:solidFill>
                <a:schemeClr val="tx2"/>
              </a:solidFill>
              <a:ea typeface="Arial Unicode MS"/>
            </a:endParaRPr>
          </a:p>
          <a:p>
            <a:pPr algn="just">
              <a:spcBef>
                <a:spcPts val="600"/>
              </a:spcBef>
              <a:spcAft>
                <a:spcPts val="0"/>
              </a:spcAft>
              <a:buClr>
                <a:srgbClr val="C00000"/>
              </a:buClr>
              <a:buFont typeface="Wingdings" panose="05000000000000000000" pitchFamily="2" charset="2"/>
              <a:buChar char="ü"/>
            </a:pPr>
            <a:r>
              <a:rPr lang="en-US" sz="2000" dirty="0">
                <a:solidFill>
                  <a:schemeClr val="tx2"/>
                </a:solidFill>
                <a:ea typeface="Arial Unicode MS"/>
              </a:rPr>
              <a:t>Report “Implementing Joint Degrees in the Erasmus Mundus action of the Erasmus+ </a:t>
            </a:r>
            <a:r>
              <a:rPr lang="en-US" sz="2000" dirty="0" err="1">
                <a:solidFill>
                  <a:schemeClr val="tx2"/>
                </a:solidFill>
                <a:ea typeface="Arial Unicode MS"/>
              </a:rPr>
              <a:t>programme</a:t>
            </a:r>
            <a:r>
              <a:rPr lang="en-US" sz="2000" dirty="0">
                <a:solidFill>
                  <a:schemeClr val="tx2"/>
                </a:solidFill>
                <a:ea typeface="Arial Unicode MS"/>
              </a:rPr>
              <a:t>”</a:t>
            </a:r>
          </a:p>
          <a:p>
            <a:pPr marL="0" indent="0" algn="just">
              <a:spcBef>
                <a:spcPts val="600"/>
              </a:spcBef>
              <a:spcAft>
                <a:spcPts val="0"/>
              </a:spcAft>
              <a:buNone/>
            </a:pPr>
            <a:r>
              <a:rPr lang="en-US" sz="2000" dirty="0">
                <a:hlinkClick r:id="rId5"/>
              </a:rPr>
              <a:t>https://eacea.ec.europa.eu/sites/resources/implementing-joint-degrees-in-erasmus-mundus-action-erasmus-programme_en</a:t>
            </a:r>
            <a:endParaRPr lang="en-US" sz="2000" dirty="0"/>
          </a:p>
          <a:p>
            <a:pPr marL="0" indent="0" algn="just">
              <a:spcBef>
                <a:spcPts val="600"/>
              </a:spcBef>
              <a:spcAft>
                <a:spcPts val="0"/>
              </a:spcAft>
              <a:buNone/>
            </a:pPr>
            <a:endParaRPr lang="en-US" sz="2000" dirty="0"/>
          </a:p>
          <a:p>
            <a:pPr algn="just">
              <a:spcBef>
                <a:spcPts val="600"/>
              </a:spcBef>
              <a:buClr>
                <a:srgbClr val="C00000"/>
              </a:buClr>
              <a:buFont typeface="Wingdings" panose="05000000000000000000" pitchFamily="2" charset="2"/>
              <a:buChar char="ü"/>
            </a:pPr>
            <a:r>
              <a:rPr lang="en-US" sz="2000" dirty="0">
                <a:solidFill>
                  <a:schemeClr val="tx2"/>
                </a:solidFill>
                <a:ea typeface="Arial Unicode MS"/>
              </a:rPr>
              <a:t> European Approach for Quality Assurance of Joint </a:t>
            </a:r>
            <a:r>
              <a:rPr lang="en-US" sz="2000" dirty="0" err="1">
                <a:solidFill>
                  <a:schemeClr val="tx2"/>
                </a:solidFill>
                <a:ea typeface="Arial Unicode MS"/>
              </a:rPr>
              <a:t>Programmes</a:t>
            </a:r>
            <a:r>
              <a:rPr lang="en-US" sz="2000" dirty="0">
                <a:solidFill>
                  <a:schemeClr val="tx2"/>
                </a:solidFill>
                <a:ea typeface="Arial Unicode MS"/>
              </a:rPr>
              <a:t> : </a:t>
            </a:r>
            <a:r>
              <a:rPr lang="en-US" sz="2000" dirty="0">
                <a:solidFill>
                  <a:schemeClr val="tx2"/>
                </a:solidFill>
                <a:ea typeface="Arial Unicode MS"/>
                <a:hlinkClick r:id="rId6"/>
              </a:rPr>
              <a:t>https://www.eqar.eu/kb/joint-programmes/</a:t>
            </a:r>
            <a:r>
              <a:rPr lang="en-US" sz="2000" dirty="0">
                <a:solidFill>
                  <a:schemeClr val="tx2"/>
                </a:solidFill>
                <a:ea typeface="Arial Unicode MS"/>
              </a:rPr>
              <a:t> </a:t>
            </a:r>
            <a:endParaRPr lang="en-US" sz="1800" dirty="0"/>
          </a:p>
          <a:p>
            <a:pPr marL="0" indent="0">
              <a:spcBef>
                <a:spcPts val="600"/>
              </a:spcBef>
              <a:spcAft>
                <a:spcPts val="0"/>
              </a:spcAft>
              <a:buNone/>
            </a:pPr>
            <a:endParaRPr lang="en-US" sz="1800" dirty="0"/>
          </a:p>
          <a:p>
            <a:pPr>
              <a:spcBef>
                <a:spcPts val="600"/>
              </a:spcBef>
              <a:spcAft>
                <a:spcPts val="0"/>
              </a:spcAft>
            </a:pPr>
            <a:endParaRPr lang="fr-BE" sz="1800" dirty="0"/>
          </a:p>
        </p:txBody>
      </p:sp>
      <p:sp>
        <p:nvSpPr>
          <p:cNvPr id="3" name="Title 2"/>
          <p:cNvSpPr>
            <a:spLocks noGrp="1"/>
          </p:cNvSpPr>
          <p:nvPr>
            <p:ph type="title" idx="4294967295"/>
          </p:nvPr>
        </p:nvSpPr>
        <p:spPr>
          <a:xfrm>
            <a:off x="1317625" y="243977"/>
            <a:ext cx="9531350" cy="782638"/>
          </a:xfrm>
          <a:solidFill>
            <a:schemeClr val="accent1">
              <a:lumMod val="50000"/>
            </a:schemeClr>
          </a:solidFill>
        </p:spPr>
        <p:txBody>
          <a:bodyPr vert="horz" lIns="91440" tIns="45720" rIns="91440" bIns="45720" rtlCol="0" anchor="ctr" anchorCtr="0">
            <a:normAutofit/>
          </a:bodyPr>
          <a:lstStyle/>
          <a:p>
            <a:pPr algn="ctr"/>
            <a:r>
              <a:rPr lang="fr-FR" b="1" dirty="0">
                <a:solidFill>
                  <a:schemeClr val="bg1"/>
                </a:solidFill>
              </a:rPr>
              <a:t>Erasmus Mundus : ressources</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020" y="199339"/>
            <a:ext cx="871914" cy="871914"/>
          </a:xfrm>
          <a:prstGeom prst="rect">
            <a:avLst/>
          </a:prstGeom>
        </p:spPr>
      </p:pic>
    </p:spTree>
    <p:extLst>
      <p:ext uri="{BB962C8B-B14F-4D97-AF65-F5344CB8AC3E}">
        <p14:creationId xmlns:p14="http://schemas.microsoft.com/office/powerpoint/2010/main" val="393573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20700" y="1526771"/>
            <a:ext cx="11150600" cy="4903788"/>
          </a:xfrm>
        </p:spPr>
        <p:txBody>
          <a:bodyPr/>
          <a:lstStyle/>
          <a:p>
            <a:pPr marL="0" indent="0" algn="just">
              <a:spcBef>
                <a:spcPts val="600"/>
              </a:spcBef>
              <a:spcAft>
                <a:spcPts val="0"/>
              </a:spcAft>
              <a:buClr>
                <a:srgbClr val="C00000"/>
              </a:buClr>
              <a:buNone/>
            </a:pPr>
            <a:r>
              <a:rPr lang="fr-FR" sz="2200" b="1" dirty="0">
                <a:solidFill>
                  <a:schemeClr val="tx2"/>
                </a:solidFill>
                <a:ea typeface="Arial Unicode MS"/>
              </a:rPr>
              <a:t>Pour aller plus loin :</a:t>
            </a:r>
          </a:p>
          <a:p>
            <a:pPr>
              <a:buClr>
                <a:srgbClr val="C00000"/>
              </a:buClr>
              <a:buFont typeface="Wingdings" panose="05000000000000000000" pitchFamily="2" charset="2"/>
              <a:buChar char="ü"/>
            </a:pPr>
            <a:r>
              <a:rPr lang="fr-FR" sz="2000" dirty="0">
                <a:solidFill>
                  <a:schemeClr val="tx2"/>
                </a:solidFill>
              </a:rPr>
              <a:t>Diffusion et impact dans les projets de partenariat de l'enseignement supérieur Erasmus +</a:t>
            </a:r>
          </a:p>
          <a:p>
            <a:pPr marL="0" indent="0" algn="just">
              <a:spcBef>
                <a:spcPts val="600"/>
              </a:spcBef>
              <a:buClr>
                <a:srgbClr val="C00000"/>
              </a:buClr>
              <a:buNone/>
            </a:pPr>
            <a:r>
              <a:rPr lang="en-US" sz="2000" dirty="0">
                <a:solidFill>
                  <a:schemeClr val="tx2"/>
                </a:solidFill>
                <a:ea typeface="Arial Unicode MS"/>
                <a:hlinkClick r:id="rId3"/>
              </a:rPr>
              <a:t>https://agence.erasmusplus.fr/publications/diffusion-et-impact-dans-les-projets-de-partenariat-de-lenseignement-superieur-erasmus/</a:t>
            </a:r>
            <a:endParaRPr lang="en-US" sz="2000" dirty="0">
              <a:solidFill>
                <a:schemeClr val="tx2"/>
              </a:solidFill>
              <a:ea typeface="Arial Unicode MS"/>
            </a:endParaRPr>
          </a:p>
          <a:p>
            <a:pPr marL="0" indent="0" algn="just">
              <a:spcBef>
                <a:spcPts val="600"/>
              </a:spcBef>
              <a:buClr>
                <a:srgbClr val="C00000"/>
              </a:buClr>
              <a:buNone/>
            </a:pPr>
            <a:endParaRPr lang="en-US" sz="2000" dirty="0">
              <a:solidFill>
                <a:schemeClr val="tx2"/>
              </a:solidFill>
              <a:ea typeface="Arial Unicode MS"/>
            </a:endParaRPr>
          </a:p>
          <a:p>
            <a:pPr algn="just">
              <a:spcBef>
                <a:spcPts val="600"/>
              </a:spcBef>
              <a:spcAft>
                <a:spcPts val="0"/>
              </a:spcAft>
              <a:buClr>
                <a:srgbClr val="C00000"/>
              </a:buClr>
              <a:buFont typeface="Wingdings" panose="05000000000000000000" pitchFamily="2" charset="2"/>
              <a:buChar char="ü"/>
            </a:pPr>
            <a:r>
              <a:rPr lang="en-US" sz="2000" dirty="0">
                <a:solidFill>
                  <a:schemeClr val="tx2"/>
                </a:solidFill>
                <a:ea typeface="Arial Unicode MS"/>
              </a:rPr>
              <a:t>Policy paper: "EMJMDs - The story so far" </a:t>
            </a:r>
          </a:p>
          <a:p>
            <a:pPr marL="0" indent="0" algn="just">
              <a:spcBef>
                <a:spcPts val="600"/>
              </a:spcBef>
              <a:spcAft>
                <a:spcPts val="0"/>
              </a:spcAft>
              <a:buNone/>
            </a:pPr>
            <a:r>
              <a:rPr lang="en-US" sz="2000" dirty="0">
                <a:hlinkClick r:id="rId4"/>
              </a:rPr>
              <a:t>https://eacea.ec.europa.eu/sites/eacea-site/files/2._policy_paper_on_joint_degrees.pdf</a:t>
            </a:r>
            <a:endParaRPr lang="en-US" sz="2000" dirty="0"/>
          </a:p>
          <a:p>
            <a:pPr marL="0" indent="0" algn="just">
              <a:spcBef>
                <a:spcPts val="600"/>
              </a:spcBef>
              <a:spcAft>
                <a:spcPts val="0"/>
              </a:spcAft>
              <a:buNone/>
            </a:pPr>
            <a:endParaRPr lang="en-US" sz="2000" dirty="0"/>
          </a:p>
          <a:p>
            <a:pPr algn="just">
              <a:spcBef>
                <a:spcPts val="600"/>
              </a:spcBef>
              <a:spcAft>
                <a:spcPts val="0"/>
              </a:spcAft>
              <a:buClr>
                <a:srgbClr val="C00000"/>
              </a:buClr>
              <a:buFont typeface="Wingdings" panose="05000000000000000000" pitchFamily="2" charset="2"/>
              <a:buChar char="ü"/>
            </a:pPr>
            <a:r>
              <a:rPr lang="en-US" sz="2000" dirty="0">
                <a:solidFill>
                  <a:schemeClr val="tx2"/>
                </a:solidFill>
                <a:ea typeface="Arial Unicode MS"/>
              </a:rPr>
              <a:t>Sustainability of Erasmus Mundus Master Courses - Best practice guide</a:t>
            </a:r>
          </a:p>
          <a:p>
            <a:pPr marL="0" indent="0" algn="just">
              <a:spcBef>
                <a:spcPts val="600"/>
              </a:spcBef>
              <a:spcAft>
                <a:spcPts val="0"/>
              </a:spcAft>
              <a:buClr>
                <a:srgbClr val="C00000"/>
              </a:buClr>
              <a:buNone/>
            </a:pPr>
            <a:r>
              <a:rPr lang="en-US" sz="2000" dirty="0">
                <a:hlinkClick r:id="rId5"/>
              </a:rPr>
              <a:t>https://eacea.ec.europa.eu/sites/eacea-site/files/sustainabilitysurvey2017.pdf</a:t>
            </a:r>
            <a:endParaRPr lang="en-US" sz="2000" dirty="0"/>
          </a:p>
          <a:p>
            <a:pPr marL="0" indent="0">
              <a:spcBef>
                <a:spcPts val="600"/>
              </a:spcBef>
              <a:spcAft>
                <a:spcPts val="0"/>
              </a:spcAft>
              <a:buNone/>
            </a:pPr>
            <a:endParaRPr lang="en-US" sz="1800" dirty="0"/>
          </a:p>
          <a:p>
            <a:pPr marL="0" indent="0">
              <a:spcBef>
                <a:spcPts val="600"/>
              </a:spcBef>
              <a:spcAft>
                <a:spcPts val="0"/>
              </a:spcAft>
              <a:buNone/>
            </a:pPr>
            <a:endParaRPr lang="en-US" sz="1800" dirty="0"/>
          </a:p>
          <a:p>
            <a:pPr marL="0" indent="0">
              <a:spcBef>
                <a:spcPts val="600"/>
              </a:spcBef>
              <a:spcAft>
                <a:spcPts val="0"/>
              </a:spcAft>
              <a:buNone/>
            </a:pPr>
            <a:endParaRPr lang="en-US" sz="1800" dirty="0"/>
          </a:p>
          <a:p>
            <a:pPr>
              <a:spcBef>
                <a:spcPts val="600"/>
              </a:spcBef>
              <a:spcAft>
                <a:spcPts val="0"/>
              </a:spcAft>
            </a:pPr>
            <a:endParaRPr lang="fr-BE" sz="1800" dirty="0"/>
          </a:p>
        </p:txBody>
      </p:sp>
      <p:sp>
        <p:nvSpPr>
          <p:cNvPr id="3" name="Title 2"/>
          <p:cNvSpPr>
            <a:spLocks noGrp="1"/>
          </p:cNvSpPr>
          <p:nvPr>
            <p:ph type="title" idx="4294967295"/>
          </p:nvPr>
        </p:nvSpPr>
        <p:spPr>
          <a:xfrm>
            <a:off x="1317625" y="243977"/>
            <a:ext cx="9531350" cy="782638"/>
          </a:xfrm>
          <a:solidFill>
            <a:schemeClr val="accent1">
              <a:lumMod val="50000"/>
            </a:schemeClr>
          </a:solidFill>
        </p:spPr>
        <p:txBody>
          <a:bodyPr vert="horz" lIns="91440" tIns="45720" rIns="91440" bIns="45720" rtlCol="0" anchor="ctr" anchorCtr="0">
            <a:normAutofit/>
          </a:bodyPr>
          <a:lstStyle/>
          <a:p>
            <a:pPr algn="ctr"/>
            <a:r>
              <a:rPr lang="fr-FR" b="1" dirty="0">
                <a:solidFill>
                  <a:schemeClr val="bg1"/>
                </a:solidFill>
              </a:rPr>
              <a:t>Erasmus Mundus : ressources</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020" y="199339"/>
            <a:ext cx="871914" cy="871914"/>
          </a:xfrm>
          <a:prstGeom prst="rect">
            <a:avLst/>
          </a:prstGeom>
        </p:spPr>
      </p:pic>
    </p:spTree>
    <p:extLst>
      <p:ext uri="{BB962C8B-B14F-4D97-AF65-F5344CB8AC3E}">
        <p14:creationId xmlns:p14="http://schemas.microsoft.com/office/powerpoint/2010/main" val="4292448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667" y="2267757"/>
            <a:ext cx="10515600" cy="1514889"/>
          </a:xfrm>
          <a:solidFill>
            <a:srgbClr val="BE3684"/>
          </a:solidFill>
        </p:spPr>
        <p:txBody>
          <a:bodyPr anchor="ctr"/>
          <a:lstStyle/>
          <a:p>
            <a:r>
              <a:rPr lang="fr-BE" b="1" dirty="0">
                <a:solidFill>
                  <a:schemeClr val="bg1"/>
                </a:solidFill>
              </a:rPr>
              <a:t>Session de questions/réponses</a:t>
            </a:r>
            <a:br>
              <a:rPr lang="fr-BE" b="1" dirty="0">
                <a:solidFill>
                  <a:schemeClr val="bg1"/>
                </a:solidFill>
              </a:rPr>
            </a:br>
            <a:r>
              <a:rPr lang="fr-BE" sz="1800" b="1" dirty="0">
                <a:solidFill>
                  <a:schemeClr val="bg1"/>
                </a:solidFill>
              </a:rPr>
              <a:t>Organisée par l’Agence Erasmus+ France, en présence de l’Agence exécutive EACEA</a:t>
            </a:r>
            <a:br>
              <a:rPr lang="fr-BE" sz="1800" b="1" dirty="0">
                <a:solidFill>
                  <a:schemeClr val="bg1"/>
                </a:solidFill>
              </a:rPr>
            </a:br>
            <a:endParaRPr lang="fr-BE" sz="1800" b="1" dirty="0">
              <a:solidFill>
                <a:schemeClr val="bg1"/>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spTree>
    <p:extLst>
      <p:ext uri="{BB962C8B-B14F-4D97-AF65-F5344CB8AC3E}">
        <p14:creationId xmlns:p14="http://schemas.microsoft.com/office/powerpoint/2010/main" val="3945900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793166-9ED6-4BE7-9DB6-6036F82BA2FF}"/>
              </a:ext>
            </a:extLst>
          </p:cNvPr>
          <p:cNvSpPr>
            <a:spLocks noGrp="1"/>
          </p:cNvSpPr>
          <p:nvPr>
            <p:ph type="body" sz="quarter" idx="13"/>
          </p:nvPr>
        </p:nvSpPr>
        <p:spPr>
          <a:xfrm>
            <a:off x="487771" y="458131"/>
            <a:ext cx="5310138" cy="536168"/>
          </a:xfrm>
        </p:spPr>
        <p:txBody>
          <a:bodyPr/>
          <a:lstStyle/>
          <a:p>
            <a:r>
              <a:rPr lang="fr-FR" dirty="0"/>
              <a:t>ACTION ERASMUS MUNDUS</a:t>
            </a:r>
          </a:p>
        </p:txBody>
      </p:sp>
      <p:sp>
        <p:nvSpPr>
          <p:cNvPr id="3" name="Espace réservé du texte 2">
            <a:extLst>
              <a:ext uri="{FF2B5EF4-FFF2-40B4-BE49-F238E27FC236}">
                <a16:creationId xmlns:a16="http://schemas.microsoft.com/office/drawing/2014/main" id="{D4F0D5CE-E996-496F-9A7D-FC66E0F1FB07}"/>
              </a:ext>
            </a:extLst>
          </p:cNvPr>
          <p:cNvSpPr>
            <a:spLocks noGrp="1"/>
          </p:cNvSpPr>
          <p:nvPr>
            <p:ph type="body" sz="quarter" idx="14"/>
          </p:nvPr>
        </p:nvSpPr>
        <p:spPr/>
        <p:txBody>
          <a:bodyPr/>
          <a:lstStyle/>
          <a:p>
            <a:r>
              <a:rPr lang="fr-FR" dirty="0">
                <a:solidFill>
                  <a:srgbClr val="CA257E"/>
                </a:solidFill>
              </a:rPr>
              <a:t>Généralités</a:t>
            </a:r>
          </a:p>
        </p:txBody>
      </p:sp>
      <p:sp>
        <p:nvSpPr>
          <p:cNvPr id="5" name="Forme libre 10">
            <a:extLst>
              <a:ext uri="{FF2B5EF4-FFF2-40B4-BE49-F238E27FC236}">
                <a16:creationId xmlns:a16="http://schemas.microsoft.com/office/drawing/2014/main" id="{082E608A-E293-4A5A-B865-0AFF5995C834}"/>
              </a:ext>
            </a:extLst>
          </p:cNvPr>
          <p:cNvSpPr/>
          <p:nvPr/>
        </p:nvSpPr>
        <p:spPr>
          <a:xfrm>
            <a:off x="6438139" y="1928680"/>
            <a:ext cx="4860000" cy="434639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chemeClr val="bg1">
              <a:lumMod val="85000"/>
              <a:alpha val="69804"/>
            </a:schemeClr>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La nouvelle action Erasmus Mundus affiche clairement une ambition internationale.</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Les principales restrictions qui existaient auparavant sont levées</a:t>
            </a:r>
            <a:r>
              <a:rPr kumimoji="0" lang="fr-FR" sz="1600" b="0"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 notamment concernant la participation institutionnelle et les limites en matière de mobilité. Sur le plan du principe, </a:t>
            </a:r>
            <a:r>
              <a:rPr kumimoji="0" lang="fr-FR" sz="16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le programme est ouvert à tout établissement d'enseignement supérieur quel que soit sa localisation, y compris comme coordonnateur</a:t>
            </a:r>
            <a:r>
              <a:rPr kumimoji="0" lang="fr-FR" sz="1600" b="0"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 La contre partie est que les exigences (notamment d'accréditation) sont les mêmes pour les institutions des pays programme et des pays partenaires.</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Cela dit, l'ouverture institutionnelle en dehors des pays programmes n'est ni une priorité ni une obligation. Dans tous les cas, les candidats devront justifier la composition du partenariat et l'adéquation du projet aux besoins.</a:t>
            </a:r>
          </a:p>
        </p:txBody>
      </p:sp>
      <p:sp>
        <p:nvSpPr>
          <p:cNvPr id="6" name="Forme libre 13">
            <a:extLst>
              <a:ext uri="{FF2B5EF4-FFF2-40B4-BE49-F238E27FC236}">
                <a16:creationId xmlns:a16="http://schemas.microsoft.com/office/drawing/2014/main" id="{91E008A7-F908-47FC-8F1F-ACCAF3FD3EA5}"/>
              </a:ext>
            </a:extLst>
          </p:cNvPr>
          <p:cNvSpPr/>
          <p:nvPr/>
        </p:nvSpPr>
        <p:spPr>
          <a:xfrm>
            <a:off x="893863" y="1928679"/>
            <a:ext cx="4860000" cy="434639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chemeClr val="bg1">
              <a:lumMod val="85000"/>
              <a:alpha val="69804"/>
            </a:schemeClr>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Pouvez-vous expliquer en quoi consistera le renforcement de la dimension internationale dans l'action Erasmus Mundus ?</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Comment se traduira l'augmentation de la coopération institutionnelle (puisque l'action a été transférée de l’AC1 vers l’AC2) ?</a:t>
            </a:r>
          </a:p>
        </p:txBody>
      </p:sp>
      <p:sp>
        <p:nvSpPr>
          <p:cNvPr id="7" name="ZoneTexte 6">
            <a:extLst>
              <a:ext uri="{FF2B5EF4-FFF2-40B4-BE49-F238E27FC236}">
                <a16:creationId xmlns:a16="http://schemas.microsoft.com/office/drawing/2014/main" id="{9EB4C9E1-36EE-42C2-9CCD-42276D5237BD}"/>
              </a:ext>
            </a:extLst>
          </p:cNvPr>
          <p:cNvSpPr txBox="1"/>
          <p:nvPr/>
        </p:nvSpPr>
        <p:spPr>
          <a:xfrm>
            <a:off x="551726" y="384026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62EC0B63-BE18-4B26-9C25-B8DA5D2E6693}"/>
              </a:ext>
            </a:extLst>
          </p:cNvPr>
          <p:cNvSpPr txBox="1"/>
          <p:nvPr/>
        </p:nvSpPr>
        <p:spPr>
          <a:xfrm>
            <a:off x="6096000" y="384026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80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8CC0A68-6B7A-440A-AEC3-484AE36C2B40}"/>
              </a:ext>
            </a:extLst>
          </p:cNvPr>
          <p:cNvSpPr txBox="1">
            <a:spLocks/>
          </p:cNvSpPr>
          <p:nvPr/>
        </p:nvSpPr>
        <p:spPr>
          <a:xfrm>
            <a:off x="838200" y="313791"/>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Erasmus Mundus : nouvelles priorités stratégiques</a:t>
            </a:r>
          </a:p>
        </p:txBody>
      </p:sp>
      <p:graphicFrame>
        <p:nvGraphicFramePr>
          <p:cNvPr id="2" name="Diagramme 1">
            <a:extLst>
              <a:ext uri="{FF2B5EF4-FFF2-40B4-BE49-F238E27FC236}">
                <a16:creationId xmlns:a16="http://schemas.microsoft.com/office/drawing/2014/main" id="{7911A470-017A-4587-93DA-02AE923B15EE}"/>
              </a:ext>
            </a:extLst>
          </p:cNvPr>
          <p:cNvGraphicFramePr/>
          <p:nvPr>
            <p:extLst>
              <p:ext uri="{D42A27DB-BD31-4B8C-83A1-F6EECF244321}">
                <p14:modId xmlns:p14="http://schemas.microsoft.com/office/powerpoint/2010/main" val="3815157166"/>
              </p:ext>
            </p:extLst>
          </p:nvPr>
        </p:nvGraphicFramePr>
        <p:xfrm>
          <a:off x="1399309" y="1496290"/>
          <a:ext cx="9393382"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052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5EF4A2-642C-482E-9374-0024120FD5C8}"/>
              </a:ext>
            </a:extLst>
          </p:cNvPr>
          <p:cNvSpPr>
            <a:spLocks noGrp="1"/>
          </p:cNvSpPr>
          <p:nvPr>
            <p:ph type="body" sz="quarter" idx="13"/>
          </p:nvPr>
        </p:nvSpPr>
        <p:spPr>
          <a:xfrm>
            <a:off x="487770" y="458131"/>
            <a:ext cx="5414015" cy="536168"/>
          </a:xfrm>
        </p:spPr>
        <p:txBody>
          <a:bodyPr/>
          <a:lstStyle/>
          <a:p>
            <a:r>
              <a:rPr lang="fr-FR" dirty="0"/>
              <a:t>L’ACTION ERASMUS MUNDUS</a:t>
            </a:r>
          </a:p>
          <a:p>
            <a:endParaRPr lang="fr-FR" dirty="0"/>
          </a:p>
        </p:txBody>
      </p:sp>
      <p:sp>
        <p:nvSpPr>
          <p:cNvPr id="3" name="Espace réservé du texte 2">
            <a:extLst>
              <a:ext uri="{FF2B5EF4-FFF2-40B4-BE49-F238E27FC236}">
                <a16:creationId xmlns:a16="http://schemas.microsoft.com/office/drawing/2014/main" id="{92816AFE-DA97-4AD4-8612-06D3026D321C}"/>
              </a:ext>
            </a:extLst>
          </p:cNvPr>
          <p:cNvSpPr>
            <a:spLocks noGrp="1"/>
          </p:cNvSpPr>
          <p:nvPr>
            <p:ph type="body" sz="quarter" idx="14"/>
          </p:nvPr>
        </p:nvSpPr>
        <p:spPr>
          <a:xfrm>
            <a:off x="487771" y="1223655"/>
            <a:ext cx="1935162" cy="475667"/>
          </a:xfrm>
        </p:spPr>
        <p:txBody>
          <a:bodyPr/>
          <a:lstStyle/>
          <a:p>
            <a:r>
              <a:rPr lang="fr-FR" dirty="0">
                <a:solidFill>
                  <a:srgbClr val="CA257E"/>
                </a:solidFill>
              </a:rPr>
              <a:t>Généralités</a:t>
            </a:r>
          </a:p>
        </p:txBody>
      </p:sp>
      <p:sp>
        <p:nvSpPr>
          <p:cNvPr id="5" name="Forme libre 10">
            <a:extLst>
              <a:ext uri="{FF2B5EF4-FFF2-40B4-BE49-F238E27FC236}">
                <a16:creationId xmlns:a16="http://schemas.microsoft.com/office/drawing/2014/main" id="{565D3519-37DF-4EA4-BBE0-2D24C56EA4DB}"/>
              </a:ext>
            </a:extLst>
          </p:cNvPr>
          <p:cNvSpPr/>
          <p:nvPr/>
        </p:nvSpPr>
        <p:spPr>
          <a:xfrm>
            <a:off x="6432175" y="1928678"/>
            <a:ext cx="4860000" cy="421304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chemeClr val="bg1">
              <a:lumMod val="85000"/>
              <a:alpha val="69804"/>
            </a:schemeClr>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Plateforme des résultats des projets Erasmus sélectionnés:  </a:t>
            </a:r>
            <a:r>
              <a:rPr kumimoji="0" lang="fr-FR"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https://ec.europa.eu/programmes/erasmus-plus/projects/</a:t>
            </a:r>
            <a:endParaRPr kumimoji="0" lang="fr-FR"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Recueil de données 2020 « Enseignement supérieur et coopérations internationales »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https://agence.erasmusplus.fr/publications/erasmus-un-programme-ouvert-international-recueil-de-donnees-2020/</a:t>
            </a:r>
            <a:endParaRPr kumimoji="0" lang="fr-FR"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Budget 2021 :</a:t>
            </a:r>
          </a:p>
          <a:p>
            <a:pPr marL="466725" marR="0" lvl="0" indent="-285750" algn="just" defTabSz="800100" rtl="0" eaLnBrk="1" fontAlgn="auto" latinLnBrk="0" hangingPunct="1">
              <a:lnSpc>
                <a:spcPct val="90000"/>
              </a:lnSpc>
              <a:spcBef>
                <a:spcPct val="0"/>
              </a:spcBef>
              <a:spcAft>
                <a:spcPct val="35000"/>
              </a:spcAft>
              <a:buClrTx/>
              <a:buSzTx/>
              <a:buFontTx/>
              <a:buChar char="-"/>
              <a:tabLst/>
              <a:defRPr/>
            </a:pPr>
            <a:r>
              <a:rPr kumimoji="0" lang="fr-FR" sz="14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environ 36 projets Erasmus Mundus Design Measures</a:t>
            </a:r>
          </a:p>
          <a:p>
            <a:pPr marL="466725" marR="0" lvl="0" indent="-285750" algn="just" defTabSz="800100" rtl="0" eaLnBrk="1" fontAlgn="auto" latinLnBrk="0" hangingPunct="1">
              <a:lnSpc>
                <a:spcPct val="90000"/>
              </a:lnSpc>
              <a:spcBef>
                <a:spcPct val="0"/>
              </a:spcBef>
              <a:spcAft>
                <a:spcPct val="35000"/>
              </a:spcAft>
              <a:buClrTx/>
              <a:buSzTx/>
              <a:buFontTx/>
              <a:buChar char="-"/>
              <a:tabLst/>
              <a:defRPr/>
            </a:pPr>
            <a:r>
              <a:rPr kumimoji="0" lang="fr-FR" sz="1400" b="1" i="0" u="none" strike="noStrike" kern="1200" cap="none" spc="0" normalizeH="0" baseline="0" noProof="0" dirty="0">
                <a:ln>
                  <a:noFill/>
                </a:ln>
                <a:solidFill>
                  <a:srgbClr val="CA257E"/>
                </a:solidFill>
                <a:effectLst/>
                <a:uLnTx/>
                <a:uFillTx/>
                <a:latin typeface="Arial" panose="020B0604020202020204" pitchFamily="34" charset="0"/>
                <a:ea typeface="+mn-ea"/>
                <a:cs typeface="Arial" panose="020B0604020202020204" pitchFamily="34" charset="0"/>
              </a:rPr>
              <a:t>environ 25 projets de Masters Conjoints Erasmus Mundus</a:t>
            </a:r>
          </a:p>
        </p:txBody>
      </p:sp>
      <p:sp>
        <p:nvSpPr>
          <p:cNvPr id="6" name="Forme libre 13">
            <a:extLst>
              <a:ext uri="{FF2B5EF4-FFF2-40B4-BE49-F238E27FC236}">
                <a16:creationId xmlns:a16="http://schemas.microsoft.com/office/drawing/2014/main" id="{A278953E-C4BA-4D38-93A8-2A506AC10AF1}"/>
              </a:ext>
            </a:extLst>
          </p:cNvPr>
          <p:cNvSpPr/>
          <p:nvPr/>
        </p:nvSpPr>
        <p:spPr>
          <a:xfrm>
            <a:off x="899825" y="1928678"/>
            <a:ext cx="4860000" cy="421304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chemeClr val="bg1">
              <a:lumMod val="85000"/>
              <a:alpha val="69804"/>
            </a:schemeClr>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Pourriez-vous nous communiquer la liste des pays sous-représentés dans l'action Erasmus Mundus ainsi que les thématiques / domaines prioritaires ou sous-représentés ?</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Quel est le pourcentage de chance d'être accepté dès le premier dépôt ? Avez-vous des statistiques là-dessus ?</a:t>
            </a:r>
          </a:p>
          <a:p>
            <a:pPr marL="180975" marR="0" lvl="0" indent="0" algn="l" defTabSz="800100" rtl="0" eaLnBrk="1" fontAlgn="auto" latinLnBrk="0" hangingPunct="1">
              <a:lnSpc>
                <a:spcPct val="90000"/>
              </a:lnSpc>
              <a:spcBef>
                <a:spcPct val="0"/>
              </a:spcBef>
              <a:spcAft>
                <a:spcPct val="3500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A6316BA2-D0C3-467B-9956-C17EA9BB11EE}"/>
              </a:ext>
            </a:extLst>
          </p:cNvPr>
          <p:cNvSpPr txBox="1"/>
          <p:nvPr/>
        </p:nvSpPr>
        <p:spPr>
          <a:xfrm>
            <a:off x="563650" y="381039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51BC2A8B-3726-4C1E-8FB1-03D9537467B8}"/>
              </a:ext>
            </a:extLst>
          </p:cNvPr>
          <p:cNvSpPr txBox="1"/>
          <p:nvPr/>
        </p:nvSpPr>
        <p:spPr>
          <a:xfrm>
            <a:off x="6096000" y="384386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134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667" y="2267757"/>
            <a:ext cx="10515600" cy="1264583"/>
          </a:xfrm>
        </p:spPr>
        <p:txBody>
          <a:bodyPr anchor="ctr"/>
          <a:lstStyle/>
          <a:p>
            <a:r>
              <a:rPr lang="fr-BE" b="1" dirty="0">
                <a:solidFill>
                  <a:srgbClr val="F3C711"/>
                </a:solidFill>
              </a:rPr>
              <a:t>Appel à candidature :</a:t>
            </a:r>
            <a:br>
              <a:rPr lang="fr-BE" b="1" dirty="0">
                <a:solidFill>
                  <a:srgbClr val="F3C711"/>
                </a:solidFill>
              </a:rPr>
            </a:br>
            <a:r>
              <a:rPr lang="fr-BE" b="1" dirty="0">
                <a:solidFill>
                  <a:srgbClr val="F3C711"/>
                </a:solidFill>
              </a:rPr>
              <a:t>Erasmus Mundus Design </a:t>
            </a:r>
            <a:r>
              <a:rPr lang="fr-BE" b="1" dirty="0" err="1">
                <a:solidFill>
                  <a:srgbClr val="F3C711"/>
                </a:solidFill>
              </a:rPr>
              <a:t>Measures</a:t>
            </a:r>
            <a:r>
              <a:rPr lang="fr-BE" b="1" dirty="0">
                <a:solidFill>
                  <a:srgbClr val="F3C711"/>
                </a:solidFill>
              </a:rPr>
              <a:t> (EMDM)</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pic>
        <p:nvPicPr>
          <p:cNvPr id="6" name="Picture 3"/>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262966" y="1935531"/>
            <a:ext cx="1929034" cy="1929034"/>
          </a:xfrm>
          <a:prstGeom prst="rect">
            <a:avLst/>
          </a:prstGeom>
          <a:noFill/>
        </p:spPr>
      </p:pic>
    </p:spTree>
    <p:extLst>
      <p:ext uri="{BB962C8B-B14F-4D97-AF65-F5344CB8AC3E}">
        <p14:creationId xmlns:p14="http://schemas.microsoft.com/office/powerpoint/2010/main" val="1520653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03C4AE-50C0-44A4-90CC-F0ED5C292384}"/>
              </a:ext>
            </a:extLst>
          </p:cNvPr>
          <p:cNvSpPr>
            <a:spLocks noGrp="1"/>
          </p:cNvSpPr>
          <p:nvPr>
            <p:ph type="body" sz="quarter" idx="13"/>
          </p:nvPr>
        </p:nvSpPr>
        <p:spPr>
          <a:xfrm>
            <a:off x="487771" y="458131"/>
            <a:ext cx="7181759" cy="536168"/>
          </a:xfrm>
        </p:spPr>
        <p:txBody>
          <a:bodyPr/>
          <a:lstStyle/>
          <a:p>
            <a:r>
              <a:rPr lang="fr-FR" dirty="0"/>
              <a:t>ERASMUS MUNDUS DESIGN MEASURES</a:t>
            </a:r>
          </a:p>
        </p:txBody>
      </p:sp>
      <p:sp>
        <p:nvSpPr>
          <p:cNvPr id="3" name="Espace réservé du texte 2">
            <a:extLst>
              <a:ext uri="{FF2B5EF4-FFF2-40B4-BE49-F238E27FC236}">
                <a16:creationId xmlns:a16="http://schemas.microsoft.com/office/drawing/2014/main" id="{8AE99B48-0C15-454D-A3BD-71E325313F3D}"/>
              </a:ext>
            </a:extLst>
          </p:cNvPr>
          <p:cNvSpPr>
            <a:spLocks noGrp="1"/>
          </p:cNvSpPr>
          <p:nvPr>
            <p:ph type="body" sz="quarter" idx="14"/>
          </p:nvPr>
        </p:nvSpPr>
        <p:spPr/>
        <p:txBody>
          <a:bodyPr/>
          <a:lstStyle/>
          <a:p>
            <a:r>
              <a:rPr lang="fr-FR" dirty="0">
                <a:solidFill>
                  <a:srgbClr val="F3C711"/>
                </a:solidFill>
              </a:rPr>
              <a:t>Objectifs</a:t>
            </a:r>
          </a:p>
        </p:txBody>
      </p:sp>
      <p:sp>
        <p:nvSpPr>
          <p:cNvPr id="5" name="Forme libre 10">
            <a:extLst>
              <a:ext uri="{FF2B5EF4-FFF2-40B4-BE49-F238E27FC236}">
                <a16:creationId xmlns:a16="http://schemas.microsoft.com/office/drawing/2014/main" id="{C2D3E60C-100A-422D-89D4-C5AB793E7795}"/>
              </a:ext>
            </a:extLst>
          </p:cNvPr>
          <p:cNvSpPr/>
          <p:nvPr/>
        </p:nvSpPr>
        <p:spPr>
          <a:xfrm>
            <a:off x="6472784" y="2091690"/>
            <a:ext cx="4860000" cy="410337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L'actio</a:t>
            </a:r>
            <a:r>
              <a:rPr kumimoji="0" lang="fr-FR" sz="1600" b="0" i="0" u="none" strike="noStrike" kern="1200" cap="none" spc="0" normalizeH="0" baseline="0" noProof="0" dirty="0">
                <a:ln>
                  <a:noFill/>
                </a:ln>
                <a:solidFill>
                  <a:srgbClr val="FDC800"/>
                </a:solidFill>
                <a:effectLst/>
                <a:uLnTx/>
                <a:uFillTx/>
                <a:latin typeface="Arial" panose="020B0604020202020204" pitchFamily="34" charset="0"/>
                <a:ea typeface="+mn-ea"/>
                <a:cs typeface="Arial" panose="020B0604020202020204" pitchFamily="34" charset="0"/>
              </a:rPr>
              <a:t>n EMDM est une sous-action totalement nouvelle dans le cadre d’Erasmus Mundus.</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FDC800"/>
                </a:solidFill>
                <a:effectLst/>
                <a:uLnTx/>
                <a:uFillTx/>
                <a:latin typeface="Arial" panose="020B0604020202020204" pitchFamily="34" charset="0"/>
                <a:ea typeface="+mn-ea"/>
                <a:cs typeface="Arial" panose="020B0604020202020204" pitchFamily="34" charset="0"/>
              </a:rPr>
              <a:t>Elle a pour objectif de </a:t>
            </a:r>
            <a:r>
              <a:rPr kumimoji="0" lang="fr-FR" sz="1600" b="1" i="0" u="none" strike="noStrike" kern="1200" cap="none" spc="0" normalizeH="0" baseline="0" noProof="0" dirty="0">
                <a:ln>
                  <a:noFill/>
                </a:ln>
                <a:solidFill>
                  <a:srgbClr val="FDC800"/>
                </a:solidFill>
                <a:effectLst/>
                <a:uLnTx/>
                <a:uFillTx/>
                <a:latin typeface="Arial" panose="020B0604020202020204" pitchFamily="34" charset="0"/>
                <a:ea typeface="+mn-ea"/>
                <a:cs typeface="Arial" panose="020B0604020202020204" pitchFamily="34" charset="0"/>
              </a:rPr>
              <a:t>favoriser le développement de nouveaux masters intégrés au niveau international</a:t>
            </a:r>
            <a:r>
              <a:rPr kumimoji="0" lang="fr-FR" sz="1600" b="0" i="0" u="none" strike="noStrike" kern="1200" cap="none" spc="0" normalizeH="0" baseline="0" noProof="0" dirty="0">
                <a:ln>
                  <a:noFill/>
                </a:ln>
                <a:solidFill>
                  <a:srgbClr val="FDC800"/>
                </a:solidFill>
                <a:effectLst/>
                <a:uLnTx/>
                <a:uFillTx/>
                <a:latin typeface="Arial" panose="020B0604020202020204" pitchFamily="34" charset="0"/>
                <a:ea typeface="+mn-ea"/>
                <a:cs typeface="Arial" panose="020B0604020202020204" pitchFamily="34" charset="0"/>
              </a:rPr>
              <a:t>, en particulier dans les pays, institutions et domaines où ils sont sous-représentés dans cette action.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FDC800"/>
                </a:solidFill>
                <a:effectLst/>
                <a:uLnTx/>
                <a:uFillTx/>
                <a:latin typeface="Arial" panose="020B0604020202020204" pitchFamily="34" charset="0"/>
                <a:ea typeface="+mn-ea"/>
                <a:cs typeface="Arial" panose="020B0604020202020204" pitchFamily="34" charset="0"/>
              </a:rPr>
              <a:t>Cet appel à propositions est totalement indépendant des masters conjoints. </a:t>
            </a:r>
            <a:r>
              <a:rPr kumimoji="0" lang="fr-FR" sz="1600" b="0" i="0" u="none" strike="noStrike" kern="1200" cap="none" spc="0" normalizeH="0" baseline="0" noProof="0" dirty="0">
                <a:ln>
                  <a:noFill/>
                </a:ln>
                <a:solidFill>
                  <a:srgbClr val="FDC800"/>
                </a:solidFill>
                <a:effectLst/>
                <a:uLnTx/>
                <a:uFillTx/>
                <a:latin typeface="Arial" panose="020B0604020202020204" pitchFamily="34" charset="0"/>
                <a:ea typeface="+mn-ea"/>
                <a:cs typeface="Arial" panose="020B0604020202020204" pitchFamily="34" charset="0"/>
              </a:rPr>
              <a:t>Les masters conjoints ciblent des curricula prêts à être mis en œuvre et dont les diplômes en particulier sont accrédités au moment de la candidature. En ce sens, les deux sous-actions sont complémentaires.</a:t>
            </a:r>
          </a:p>
        </p:txBody>
      </p:sp>
      <p:sp>
        <p:nvSpPr>
          <p:cNvPr id="7" name="Forme libre 13">
            <a:extLst>
              <a:ext uri="{FF2B5EF4-FFF2-40B4-BE49-F238E27FC236}">
                <a16:creationId xmlns:a16="http://schemas.microsoft.com/office/drawing/2014/main" id="{13784333-0F64-486A-80BA-69DA4B75BF4E}"/>
              </a:ext>
            </a:extLst>
          </p:cNvPr>
          <p:cNvSpPr/>
          <p:nvPr/>
        </p:nvSpPr>
        <p:spPr>
          <a:xfrm>
            <a:off x="859216" y="2091690"/>
            <a:ext cx="4860000" cy="410337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Quels sont les objectifs de cette action ?</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 est ciblé ?</a:t>
            </a:r>
          </a:p>
        </p:txBody>
      </p:sp>
      <p:sp>
        <p:nvSpPr>
          <p:cNvPr id="9" name="ZoneTexte 8">
            <a:extLst>
              <a:ext uri="{FF2B5EF4-FFF2-40B4-BE49-F238E27FC236}">
                <a16:creationId xmlns:a16="http://schemas.microsoft.com/office/drawing/2014/main" id="{B6331745-873B-424C-BCD6-26E258137792}"/>
              </a:ext>
            </a:extLst>
          </p:cNvPr>
          <p:cNvSpPr txBox="1"/>
          <p:nvPr/>
        </p:nvSpPr>
        <p:spPr>
          <a:xfrm>
            <a:off x="518864" y="388176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ZoneTexte 10">
            <a:extLst>
              <a:ext uri="{FF2B5EF4-FFF2-40B4-BE49-F238E27FC236}">
                <a16:creationId xmlns:a16="http://schemas.microsoft.com/office/drawing/2014/main" id="{2685711C-EB7D-46E8-9C03-8FA3AD2AE117}"/>
              </a:ext>
            </a:extLst>
          </p:cNvPr>
          <p:cNvSpPr txBox="1"/>
          <p:nvPr/>
        </p:nvSpPr>
        <p:spPr>
          <a:xfrm>
            <a:off x="6096000" y="388037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0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03C4AE-50C0-44A4-90CC-F0ED5C292384}"/>
              </a:ext>
            </a:extLst>
          </p:cNvPr>
          <p:cNvSpPr>
            <a:spLocks noGrp="1"/>
          </p:cNvSpPr>
          <p:nvPr>
            <p:ph type="body" sz="quarter" idx="13"/>
          </p:nvPr>
        </p:nvSpPr>
        <p:spPr>
          <a:xfrm>
            <a:off x="487771" y="458131"/>
            <a:ext cx="7181759" cy="536168"/>
          </a:xfrm>
        </p:spPr>
        <p:txBody>
          <a:bodyPr/>
          <a:lstStyle/>
          <a:p>
            <a:r>
              <a:rPr lang="fr-FR" dirty="0"/>
              <a:t>ERASMUS MUNDUS DESIGN MEASURES</a:t>
            </a:r>
          </a:p>
        </p:txBody>
      </p:sp>
      <p:sp>
        <p:nvSpPr>
          <p:cNvPr id="3" name="Espace réservé du texte 2">
            <a:extLst>
              <a:ext uri="{FF2B5EF4-FFF2-40B4-BE49-F238E27FC236}">
                <a16:creationId xmlns:a16="http://schemas.microsoft.com/office/drawing/2014/main" id="{8AE99B48-0C15-454D-A3BD-71E325313F3D}"/>
              </a:ext>
            </a:extLst>
          </p:cNvPr>
          <p:cNvSpPr>
            <a:spLocks noGrp="1"/>
          </p:cNvSpPr>
          <p:nvPr>
            <p:ph type="body" sz="quarter" idx="14"/>
          </p:nvPr>
        </p:nvSpPr>
        <p:spPr/>
        <p:txBody>
          <a:bodyPr/>
          <a:lstStyle/>
          <a:p>
            <a:r>
              <a:rPr lang="fr-FR" dirty="0">
                <a:solidFill>
                  <a:srgbClr val="F3C711"/>
                </a:solidFill>
              </a:rPr>
              <a:t>Objectifs</a:t>
            </a:r>
          </a:p>
        </p:txBody>
      </p:sp>
      <p:sp>
        <p:nvSpPr>
          <p:cNvPr id="5" name="Forme libre 10">
            <a:extLst>
              <a:ext uri="{FF2B5EF4-FFF2-40B4-BE49-F238E27FC236}">
                <a16:creationId xmlns:a16="http://schemas.microsoft.com/office/drawing/2014/main" id="{C2D3E60C-100A-422D-89D4-C5AB793E7795}"/>
              </a:ext>
            </a:extLst>
          </p:cNvPr>
          <p:cNvSpPr/>
          <p:nvPr/>
        </p:nvSpPr>
        <p:spPr>
          <a:xfrm>
            <a:off x="6472784" y="2091690"/>
            <a:ext cx="4860000" cy="410337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Non, l’objectif de cette action est justement de soutenir la création de nouveaux masters. En revanche,</a:t>
            </a:r>
            <a:r>
              <a:rPr lang="fr-FR" sz="1600" dirty="0">
                <a:solidFill>
                  <a:schemeClr val="accent4"/>
                </a:solidFill>
                <a:latin typeface="Arial" panose="020B0604020202020204" pitchFamily="34" charset="0"/>
                <a:cs typeface="Arial" panose="020B0604020202020204" pitchFamily="34" charset="0"/>
              </a:rPr>
              <a:t> le master nouvellement créé doit être reconnu par l’autorité nationale compétente et conforme aux règles en vigueur.</a:t>
            </a:r>
            <a:endParaRPr kumimoji="0" lang="fr-FR" sz="16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p:txBody>
      </p:sp>
      <p:sp>
        <p:nvSpPr>
          <p:cNvPr id="7" name="Forme libre 13">
            <a:extLst>
              <a:ext uri="{FF2B5EF4-FFF2-40B4-BE49-F238E27FC236}">
                <a16:creationId xmlns:a16="http://schemas.microsoft.com/office/drawing/2014/main" id="{13784333-0F64-486A-80BA-69DA4B75BF4E}"/>
              </a:ext>
            </a:extLst>
          </p:cNvPr>
          <p:cNvSpPr/>
          <p:nvPr/>
        </p:nvSpPr>
        <p:spPr>
          <a:xfrm>
            <a:off x="859215" y="2091690"/>
            <a:ext cx="4960559" cy="410337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schemeClr val="bg1"/>
                </a:solidFill>
                <a:latin typeface="Arial" panose="020B0604020202020204" pitchFamily="34" charset="0"/>
                <a:cs typeface="Arial" panose="020B0604020202020204" pitchFamily="34" charset="0"/>
              </a:rPr>
              <a:t>Faut-il un master existant qui fonctionne bien et depuis un certain temps chez l'établissement porteur + collaborations internationales pour déposer sa candidature ?</a:t>
            </a:r>
            <a:endParaRPr kumimoji="0" lang="fr-FR"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6331745-873B-424C-BCD6-26E258137792}"/>
              </a:ext>
            </a:extLst>
          </p:cNvPr>
          <p:cNvSpPr txBox="1"/>
          <p:nvPr/>
        </p:nvSpPr>
        <p:spPr>
          <a:xfrm>
            <a:off x="518864" y="388176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ZoneTexte 10">
            <a:extLst>
              <a:ext uri="{FF2B5EF4-FFF2-40B4-BE49-F238E27FC236}">
                <a16:creationId xmlns:a16="http://schemas.microsoft.com/office/drawing/2014/main" id="{2685711C-EB7D-46E8-9C03-8FA3AD2AE117}"/>
              </a:ext>
            </a:extLst>
          </p:cNvPr>
          <p:cNvSpPr txBox="1"/>
          <p:nvPr/>
        </p:nvSpPr>
        <p:spPr>
          <a:xfrm>
            <a:off x="6096000" y="388037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12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03C4AE-50C0-44A4-90CC-F0ED5C292384}"/>
              </a:ext>
            </a:extLst>
          </p:cNvPr>
          <p:cNvSpPr>
            <a:spLocks noGrp="1"/>
          </p:cNvSpPr>
          <p:nvPr>
            <p:ph type="body" sz="quarter" idx="13"/>
          </p:nvPr>
        </p:nvSpPr>
        <p:spPr>
          <a:xfrm>
            <a:off x="487771" y="458131"/>
            <a:ext cx="7181759" cy="536168"/>
          </a:xfrm>
        </p:spPr>
        <p:txBody>
          <a:bodyPr/>
          <a:lstStyle/>
          <a:p>
            <a:r>
              <a:rPr lang="fr-FR" dirty="0"/>
              <a:t>ERASMUS MUNDUS DESIGN MEASURES</a:t>
            </a:r>
          </a:p>
        </p:txBody>
      </p:sp>
      <p:sp>
        <p:nvSpPr>
          <p:cNvPr id="3" name="Espace réservé du texte 2">
            <a:extLst>
              <a:ext uri="{FF2B5EF4-FFF2-40B4-BE49-F238E27FC236}">
                <a16:creationId xmlns:a16="http://schemas.microsoft.com/office/drawing/2014/main" id="{8AE99B48-0C15-454D-A3BD-71E325313F3D}"/>
              </a:ext>
            </a:extLst>
          </p:cNvPr>
          <p:cNvSpPr>
            <a:spLocks noGrp="1"/>
          </p:cNvSpPr>
          <p:nvPr>
            <p:ph type="body" sz="quarter" idx="14"/>
          </p:nvPr>
        </p:nvSpPr>
        <p:spPr/>
        <p:txBody>
          <a:bodyPr/>
          <a:lstStyle/>
          <a:p>
            <a:r>
              <a:rPr lang="fr-FR" dirty="0">
                <a:solidFill>
                  <a:srgbClr val="F3C711"/>
                </a:solidFill>
              </a:rPr>
              <a:t>Partenariat</a:t>
            </a:r>
          </a:p>
        </p:txBody>
      </p:sp>
      <p:sp>
        <p:nvSpPr>
          <p:cNvPr id="6" name="Forme libre 12">
            <a:extLst>
              <a:ext uri="{FF2B5EF4-FFF2-40B4-BE49-F238E27FC236}">
                <a16:creationId xmlns:a16="http://schemas.microsoft.com/office/drawing/2014/main" id="{4C98BB44-11BD-4BE5-8335-43F2A462E1B9}"/>
              </a:ext>
            </a:extLst>
          </p:cNvPr>
          <p:cNvSpPr/>
          <p:nvPr/>
        </p:nvSpPr>
        <p:spPr>
          <a:xfrm>
            <a:off x="878432" y="1891396"/>
            <a:ext cx="4860000" cy="438068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222839"/>
              <a:satOff val="5970"/>
              <a:lumOff val="26302"/>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Quelle est la composition du partenariat d'un Erasmus Mundus Design Measures ?</a:t>
            </a:r>
          </a:p>
        </p:txBody>
      </p:sp>
      <p:sp>
        <p:nvSpPr>
          <p:cNvPr id="8" name="Forme libre 14">
            <a:extLst>
              <a:ext uri="{FF2B5EF4-FFF2-40B4-BE49-F238E27FC236}">
                <a16:creationId xmlns:a16="http://schemas.microsoft.com/office/drawing/2014/main" id="{B895436B-9D3D-4F39-AB5E-DD4075FDD991}"/>
              </a:ext>
            </a:extLst>
          </p:cNvPr>
          <p:cNvSpPr/>
          <p:nvPr/>
        </p:nvSpPr>
        <p:spPr>
          <a:xfrm>
            <a:off x="6453570" y="1928678"/>
            <a:ext cx="4860000" cy="434340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222839"/>
              <a:satOff val="5970"/>
              <a:lumOff val="26302"/>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Formellement, les candidatures pour un EMDM doivent être soumises par un seul établissement d'enseignement supérieur </a:t>
            </a:r>
            <a:r>
              <a:rPr kumimoji="0" lang="fr-FR" sz="16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qui répond aux critères d'éligibilité.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Dans la description du projet (et annexes), devront être identifiées les autres établissements impliqués, sachant qu'il n'y a pas d'exigences minimales requises.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Cela étant, parmi les résultats attendus, le projet de </a:t>
            </a:r>
            <a:r>
              <a:rPr kumimoji="0" lang="fr-FR" sz="16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partnership agreement </a:t>
            </a:r>
            <a:r>
              <a:rPr kumimoji="0" lang="fr-FR"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devra prévoir l'implication d'un consortium d'au moins 3 EES partenaires de 3 pays différents dont au moins 2 d’un pays programme. </a:t>
            </a:r>
          </a:p>
        </p:txBody>
      </p:sp>
      <p:sp>
        <p:nvSpPr>
          <p:cNvPr id="10" name="ZoneTexte 9">
            <a:extLst>
              <a:ext uri="{FF2B5EF4-FFF2-40B4-BE49-F238E27FC236}">
                <a16:creationId xmlns:a16="http://schemas.microsoft.com/office/drawing/2014/main" id="{D7BB5636-7ED7-4F94-B74B-66B414C1DA68}"/>
              </a:ext>
            </a:extLst>
          </p:cNvPr>
          <p:cNvSpPr txBox="1"/>
          <p:nvPr/>
        </p:nvSpPr>
        <p:spPr>
          <a:xfrm>
            <a:off x="594408" y="3820127"/>
            <a:ext cx="448075"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2" name="ZoneTexte 11">
            <a:extLst>
              <a:ext uri="{FF2B5EF4-FFF2-40B4-BE49-F238E27FC236}">
                <a16:creationId xmlns:a16="http://schemas.microsoft.com/office/drawing/2014/main" id="{DE89453D-2C38-47E5-A360-D014BB5F00AF}"/>
              </a:ext>
            </a:extLst>
          </p:cNvPr>
          <p:cNvSpPr txBox="1"/>
          <p:nvPr/>
        </p:nvSpPr>
        <p:spPr>
          <a:xfrm>
            <a:off x="6096000" y="3817567"/>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08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2975A6-4BEE-4E9A-A4F4-E87E0EA5CA21}"/>
              </a:ext>
            </a:extLst>
          </p:cNvPr>
          <p:cNvSpPr>
            <a:spLocks noGrp="1"/>
          </p:cNvSpPr>
          <p:nvPr>
            <p:ph type="body" sz="quarter" idx="13"/>
          </p:nvPr>
        </p:nvSpPr>
        <p:spPr>
          <a:xfrm>
            <a:off x="487770" y="458131"/>
            <a:ext cx="7113179" cy="536168"/>
          </a:xfrm>
        </p:spPr>
        <p:txBody>
          <a:bodyPr/>
          <a:lstStyle/>
          <a:p>
            <a:r>
              <a:rPr lang="fr-FR" dirty="0"/>
              <a:t>ERASMUS MUNDUS DESIGN MEASURES</a:t>
            </a:r>
          </a:p>
          <a:p>
            <a:endParaRPr lang="fr-FR" dirty="0"/>
          </a:p>
        </p:txBody>
      </p:sp>
      <p:sp>
        <p:nvSpPr>
          <p:cNvPr id="3" name="Espace réservé du texte 2">
            <a:extLst>
              <a:ext uri="{FF2B5EF4-FFF2-40B4-BE49-F238E27FC236}">
                <a16:creationId xmlns:a16="http://schemas.microsoft.com/office/drawing/2014/main" id="{9D866692-11FA-423D-A7D1-B51D6CCC772C}"/>
              </a:ext>
            </a:extLst>
          </p:cNvPr>
          <p:cNvSpPr>
            <a:spLocks noGrp="1"/>
          </p:cNvSpPr>
          <p:nvPr>
            <p:ph type="body" sz="quarter" idx="14"/>
          </p:nvPr>
        </p:nvSpPr>
        <p:spPr>
          <a:xfrm>
            <a:off x="487770" y="1223655"/>
            <a:ext cx="2804069" cy="475667"/>
          </a:xfrm>
        </p:spPr>
        <p:txBody>
          <a:bodyPr/>
          <a:lstStyle/>
          <a:p>
            <a:r>
              <a:rPr lang="fr-FR" dirty="0">
                <a:solidFill>
                  <a:srgbClr val="F3C711"/>
                </a:solidFill>
              </a:rPr>
              <a:t>Activités financées</a:t>
            </a:r>
          </a:p>
        </p:txBody>
      </p:sp>
      <p:sp>
        <p:nvSpPr>
          <p:cNvPr id="5" name="Forme libre 10">
            <a:extLst>
              <a:ext uri="{FF2B5EF4-FFF2-40B4-BE49-F238E27FC236}">
                <a16:creationId xmlns:a16="http://schemas.microsoft.com/office/drawing/2014/main" id="{A58B7146-CE4E-4259-837F-AE6F662C7B94}"/>
              </a:ext>
            </a:extLst>
          </p:cNvPr>
          <p:cNvSpPr/>
          <p:nvPr/>
        </p:nvSpPr>
        <p:spPr>
          <a:xfrm>
            <a:off x="6470161" y="2411732"/>
            <a:ext cx="4860000" cy="3222615"/>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Somme forfaitaire de 55 000€</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Prise en charge des coûts liés aux activités nécessaires à la création du projet du master conjoint.</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Exemples : réunions, conférences, études, enquêtes, process d'évaluation, frais de voyage, d'hébergement des personnels, divers coûts administratifs</a:t>
            </a:r>
          </a:p>
        </p:txBody>
      </p:sp>
      <p:sp>
        <p:nvSpPr>
          <p:cNvPr id="6" name="Forme libre 13">
            <a:extLst>
              <a:ext uri="{FF2B5EF4-FFF2-40B4-BE49-F238E27FC236}">
                <a16:creationId xmlns:a16="http://schemas.microsoft.com/office/drawing/2014/main" id="{5F29F1F8-F2A9-4C3A-9F59-C988CF13A039}"/>
              </a:ext>
            </a:extLst>
          </p:cNvPr>
          <p:cNvSpPr/>
          <p:nvPr/>
        </p:nvSpPr>
        <p:spPr>
          <a:xfrm>
            <a:off x="861839" y="2411732"/>
            <a:ext cx="4860000" cy="322261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203864"/>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Quelles dépenses et/ou activités peuvent être financées par le forfait de 55 000€ octroyé dans le cadre d'EMDM ?</a:t>
            </a:r>
          </a:p>
        </p:txBody>
      </p:sp>
      <p:sp>
        <p:nvSpPr>
          <p:cNvPr id="7" name="ZoneTexte 6">
            <a:extLst>
              <a:ext uri="{FF2B5EF4-FFF2-40B4-BE49-F238E27FC236}">
                <a16:creationId xmlns:a16="http://schemas.microsoft.com/office/drawing/2014/main" id="{27FED65D-A89F-496E-93A1-A11411CA1F0F}"/>
              </a:ext>
            </a:extLst>
          </p:cNvPr>
          <p:cNvSpPr txBox="1"/>
          <p:nvPr/>
        </p:nvSpPr>
        <p:spPr>
          <a:xfrm>
            <a:off x="487770" y="3755406"/>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3FACC3C8-0772-46CB-BB88-9A593DDF04D4}"/>
              </a:ext>
            </a:extLst>
          </p:cNvPr>
          <p:cNvSpPr txBox="1"/>
          <p:nvPr/>
        </p:nvSpPr>
        <p:spPr>
          <a:xfrm>
            <a:off x="6096000" y="375921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315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667" y="2267757"/>
            <a:ext cx="10515600" cy="1161243"/>
          </a:xfrm>
          <a:solidFill>
            <a:srgbClr val="F6B101"/>
          </a:solidFill>
        </p:spPr>
        <p:txBody>
          <a:bodyPr anchor="ctr"/>
          <a:lstStyle/>
          <a:p>
            <a:r>
              <a:rPr lang="fr-BE" b="1" dirty="0">
                <a:solidFill>
                  <a:schemeClr val="tx2"/>
                </a:solidFill>
              </a:rPr>
              <a:t>Appel à candidatures :</a:t>
            </a:r>
            <a:br>
              <a:rPr lang="fr-BE" b="1" dirty="0">
                <a:solidFill>
                  <a:schemeClr val="tx2"/>
                </a:solidFill>
              </a:rPr>
            </a:br>
            <a:r>
              <a:rPr lang="fr-BE" b="1" dirty="0">
                <a:solidFill>
                  <a:schemeClr val="tx2"/>
                </a:solidFill>
              </a:rPr>
              <a:t>Master conjoint Erasmus Mundus (EMJM)</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spTree>
    <p:extLst>
      <p:ext uri="{BB962C8B-B14F-4D97-AF65-F5344CB8AC3E}">
        <p14:creationId xmlns:p14="http://schemas.microsoft.com/office/powerpoint/2010/main" val="2876481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3870E4-3C21-4F9A-B012-E4E521777751}"/>
              </a:ext>
            </a:extLst>
          </p:cNvPr>
          <p:cNvSpPr>
            <a:spLocks noGrp="1"/>
          </p:cNvSpPr>
          <p:nvPr>
            <p:ph type="body" sz="quarter" idx="13"/>
          </p:nvPr>
        </p:nvSpPr>
        <p:spPr>
          <a:xfrm>
            <a:off x="487771" y="458131"/>
            <a:ext cx="7307489" cy="536168"/>
          </a:xfrm>
        </p:spPr>
        <p:txBody>
          <a:bodyPr/>
          <a:lstStyle/>
          <a:p>
            <a:r>
              <a:rPr lang="fr-FR" dirty="0"/>
              <a:t>MASTER CONJOINT ERASMUS MUNDUS</a:t>
            </a:r>
          </a:p>
        </p:txBody>
      </p:sp>
      <p:sp>
        <p:nvSpPr>
          <p:cNvPr id="3" name="Espace réservé du texte 2">
            <a:extLst>
              <a:ext uri="{FF2B5EF4-FFF2-40B4-BE49-F238E27FC236}">
                <a16:creationId xmlns:a16="http://schemas.microsoft.com/office/drawing/2014/main" id="{0A68B21A-CB78-4A2D-A243-19353C8ACFE1}"/>
              </a:ext>
            </a:extLst>
          </p:cNvPr>
          <p:cNvSpPr>
            <a:spLocks noGrp="1"/>
          </p:cNvSpPr>
          <p:nvPr>
            <p:ph type="body" sz="quarter" idx="14"/>
          </p:nvPr>
        </p:nvSpPr>
        <p:spPr>
          <a:xfrm>
            <a:off x="487770" y="1223655"/>
            <a:ext cx="6404519" cy="475667"/>
          </a:xfrm>
        </p:spPr>
        <p:txBody>
          <a:bodyPr/>
          <a:lstStyle/>
          <a:p>
            <a:r>
              <a:rPr lang="fr-FR" dirty="0">
                <a:solidFill>
                  <a:schemeClr val="tx2"/>
                </a:solidFill>
              </a:rPr>
              <a:t>Charte Erasmus pour l’Enseignement Supérieur</a:t>
            </a:r>
          </a:p>
        </p:txBody>
      </p:sp>
      <p:sp>
        <p:nvSpPr>
          <p:cNvPr id="5" name="Forme libre 2">
            <a:extLst>
              <a:ext uri="{FF2B5EF4-FFF2-40B4-BE49-F238E27FC236}">
                <a16:creationId xmlns:a16="http://schemas.microsoft.com/office/drawing/2014/main" id="{199BCE27-D6D1-4AB2-97A0-F01FE4830D69}"/>
              </a:ext>
            </a:extLst>
          </p:cNvPr>
          <p:cNvSpPr/>
          <p:nvPr/>
        </p:nvSpPr>
        <p:spPr>
          <a:xfrm>
            <a:off x="6527138" y="2091690"/>
            <a:ext cx="4860000" cy="405765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L’obtention de la Charte ECHE est une </a:t>
            </a:r>
            <a:r>
              <a:rPr kumimoji="0" lang="fr-FR"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étape préalable et obligatoire à la participation des EES aux actions diverses du programme Erasmus+.</a:t>
            </a:r>
          </a:p>
          <a:p>
            <a:pPr marL="180975" marR="0" lvl="0" indent="0" algn="just" defTabSz="800100" rtl="0" eaLnBrk="1" fontAlgn="auto" latinLnBrk="0" hangingPunct="1">
              <a:lnSpc>
                <a:spcPct val="90000"/>
              </a:lnSpc>
              <a:spcBef>
                <a:spcPct val="0"/>
              </a:spcBef>
              <a:spcAft>
                <a:spcPts val="0"/>
              </a:spcAft>
              <a:buClrTx/>
              <a:buSzTx/>
              <a:buFontTx/>
              <a:buNone/>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Principes et exigences :</a:t>
            </a:r>
          </a:p>
          <a:p>
            <a:pPr marL="466725" marR="0" lvl="0" indent="-285750" algn="just" defTabSz="800100" rtl="0" eaLnBrk="1" fontAlgn="auto" latinLnBrk="0" hangingPunct="1">
              <a:lnSpc>
                <a:spcPct val="90000"/>
              </a:lnSpc>
              <a:spcBef>
                <a:spcPct val="0"/>
              </a:spcBef>
              <a:spcAft>
                <a:spcPts val="0"/>
              </a:spcAft>
              <a:buClrTx/>
              <a:buSzTx/>
              <a:buFontTx/>
              <a:buChar char="-"/>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Egalité des chances des bénéficiaires à la mobilité (non discrimination et inclusion)Reconnaissance des acquis des activités réalisées dans le cadre du programme Erasmus+ </a:t>
            </a:r>
          </a:p>
          <a:p>
            <a:pPr marL="466725" marR="0" lvl="0" indent="-285750" algn="just" defTabSz="800100" rtl="0" eaLnBrk="1" fontAlgn="auto" latinLnBrk="0" hangingPunct="1">
              <a:lnSpc>
                <a:spcPct val="90000"/>
              </a:lnSpc>
              <a:spcBef>
                <a:spcPct val="0"/>
              </a:spcBef>
              <a:spcAft>
                <a:spcPts val="0"/>
              </a:spcAft>
              <a:buClrTx/>
              <a:buSzTx/>
              <a:buFontTx/>
              <a:buChar char="-"/>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Pratiques respectueuses de l'environnement</a:t>
            </a:r>
          </a:p>
          <a:p>
            <a:pPr marL="466725" marR="0" lvl="0" indent="-285750" algn="just" defTabSz="800100" rtl="0" eaLnBrk="1" fontAlgn="auto" latinLnBrk="0" hangingPunct="1">
              <a:lnSpc>
                <a:spcPct val="90000"/>
              </a:lnSpc>
              <a:spcBef>
                <a:spcPct val="0"/>
              </a:spcBef>
              <a:spcAft>
                <a:spcPts val="0"/>
              </a:spcAft>
              <a:buClrTx/>
              <a:buSzTx/>
              <a:buFontTx/>
              <a:buChar char="-"/>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Engagement civique et citoyenneté active</a:t>
            </a:r>
          </a:p>
          <a:p>
            <a:pPr marL="466725" marR="0" lvl="0" indent="-285750" algn="just" defTabSz="800100" rtl="0" eaLnBrk="1" fontAlgn="auto" latinLnBrk="0" hangingPunct="1">
              <a:lnSpc>
                <a:spcPct val="90000"/>
              </a:lnSpc>
              <a:spcBef>
                <a:spcPct val="0"/>
              </a:spcBef>
              <a:spcAft>
                <a:spcPts val="0"/>
              </a:spcAft>
              <a:buClrTx/>
              <a:buSzTx/>
              <a:buFontTx/>
              <a:buChar char="-"/>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Mise en place de l'Initiative de la Carte Etudiante Européenne</a:t>
            </a:r>
          </a:p>
        </p:txBody>
      </p:sp>
      <p:sp>
        <p:nvSpPr>
          <p:cNvPr id="6" name="Forme libre 7">
            <a:extLst>
              <a:ext uri="{FF2B5EF4-FFF2-40B4-BE49-F238E27FC236}">
                <a16:creationId xmlns:a16="http://schemas.microsoft.com/office/drawing/2014/main" id="{182A3E19-B57D-4E38-B1AF-A9EBD1CF7380}"/>
              </a:ext>
            </a:extLst>
          </p:cNvPr>
          <p:cNvSpPr/>
          <p:nvPr/>
        </p:nvSpPr>
        <p:spPr>
          <a:xfrm>
            <a:off x="804863" y="2091690"/>
            <a:ext cx="4860000" cy="405765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Est-ce que l'engagement déclaré de l'université envers les principes de la Charte ECHE (notamment l'inclusion sociale et les transformations numériques et écologiques) doit également s'appliquer à la participation à l’Action-clé 2, en particulier au programme de master commun Erasmus Mundus ?</a:t>
            </a:r>
          </a:p>
        </p:txBody>
      </p:sp>
      <p:sp>
        <p:nvSpPr>
          <p:cNvPr id="7" name="ZoneTexte 6">
            <a:extLst>
              <a:ext uri="{FF2B5EF4-FFF2-40B4-BE49-F238E27FC236}">
                <a16:creationId xmlns:a16="http://schemas.microsoft.com/office/drawing/2014/main" id="{BCD5BD9E-5C10-4235-BB1B-A26B9DAD70F8}"/>
              </a:ext>
            </a:extLst>
          </p:cNvPr>
          <p:cNvSpPr txBox="1"/>
          <p:nvPr/>
        </p:nvSpPr>
        <p:spPr>
          <a:xfrm>
            <a:off x="373726" y="3967490"/>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BA0828B0-4F08-4374-9BA3-71E50ECAAF74}"/>
              </a:ext>
            </a:extLst>
          </p:cNvPr>
          <p:cNvSpPr txBox="1"/>
          <p:nvPr/>
        </p:nvSpPr>
        <p:spPr>
          <a:xfrm>
            <a:off x="6187440" y="3967490"/>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549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BCA44E-37CD-4AD5-BC92-38537D857589}"/>
              </a:ext>
            </a:extLst>
          </p:cNvPr>
          <p:cNvSpPr>
            <a:spLocks noGrp="1"/>
          </p:cNvSpPr>
          <p:nvPr>
            <p:ph type="body" sz="quarter" idx="13"/>
          </p:nvPr>
        </p:nvSpPr>
        <p:spPr>
          <a:xfrm>
            <a:off x="487771" y="458131"/>
            <a:ext cx="734177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2B3264B3-D917-4F75-9B9A-4B8BA7531B20}"/>
              </a:ext>
            </a:extLst>
          </p:cNvPr>
          <p:cNvSpPr>
            <a:spLocks noGrp="1"/>
          </p:cNvSpPr>
          <p:nvPr>
            <p:ph type="body" sz="quarter" idx="14"/>
          </p:nvPr>
        </p:nvSpPr>
        <p:spPr>
          <a:xfrm>
            <a:off x="487770" y="1223655"/>
            <a:ext cx="3672749" cy="475667"/>
          </a:xfrm>
        </p:spPr>
        <p:txBody>
          <a:bodyPr/>
          <a:lstStyle/>
          <a:p>
            <a:r>
              <a:rPr lang="fr-FR" dirty="0">
                <a:solidFill>
                  <a:schemeClr val="tx2"/>
                </a:solidFill>
              </a:rPr>
              <a:t>ICEE / Erasmus+ Digital</a:t>
            </a:r>
          </a:p>
        </p:txBody>
      </p:sp>
      <p:sp>
        <p:nvSpPr>
          <p:cNvPr id="5" name="Forme libre 2">
            <a:extLst>
              <a:ext uri="{FF2B5EF4-FFF2-40B4-BE49-F238E27FC236}">
                <a16:creationId xmlns:a16="http://schemas.microsoft.com/office/drawing/2014/main" id="{5B71DB18-FDBC-423C-9478-DC26ECF48EFF}"/>
              </a:ext>
            </a:extLst>
          </p:cNvPr>
          <p:cNvSpPr/>
          <p:nvPr/>
        </p:nvSpPr>
        <p:spPr>
          <a:xfrm>
            <a:off x="6527138" y="1928678"/>
            <a:ext cx="4860000" cy="4302789"/>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5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 terme, l’ICEE a vocation à couvrir tous les types de mobilités Erasmus. Mais pour le moment, les premiers développements sont obligatoires pour la mobilité étudiante intra-européenne hors consortia. </a:t>
            </a:r>
            <a:r>
              <a:rPr kumimoji="0" lang="fr-FR" sz="15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masters conjoints Erasmus Mundus ne sont donc pas concernés par l'ICEE pour l'instant.</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5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5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 revanche, les EES d'un consortium EMJM peuvent d'ores et déjà proposer une version européenne de leur carte étudiante</a:t>
            </a:r>
            <a:r>
              <a:rPr kumimoji="0" lang="fr-FR" sz="15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 cela leur permettra de faire bénéficier à tous leurs étudiants entrants des mêmes services universitaires auxquels ont droit leurs étudiants nationaux.</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5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5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Lorsque les développements seront prêts, l’étudiant pourra accéder à sa carte étudiante européenne directement sur son smartphone, par l’application mobile Erasmus+.</a:t>
            </a:r>
          </a:p>
        </p:txBody>
      </p:sp>
      <p:sp>
        <p:nvSpPr>
          <p:cNvPr id="6" name="Forme libre 7">
            <a:extLst>
              <a:ext uri="{FF2B5EF4-FFF2-40B4-BE49-F238E27FC236}">
                <a16:creationId xmlns:a16="http://schemas.microsoft.com/office/drawing/2014/main" id="{1EE92DBC-FFAB-4D41-AF7F-14B56BCC76E0}"/>
              </a:ext>
            </a:extLst>
          </p:cNvPr>
          <p:cNvSpPr/>
          <p:nvPr/>
        </p:nvSpPr>
        <p:spPr>
          <a:xfrm>
            <a:off x="804863" y="1928678"/>
            <a:ext cx="4860000" cy="4302789"/>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Est-ce que l’Initiative Carte Etudiante Européenne concerne les étudiants Erasmus Mundus ?</a:t>
            </a:r>
          </a:p>
        </p:txBody>
      </p:sp>
      <p:sp>
        <p:nvSpPr>
          <p:cNvPr id="7" name="ZoneTexte 6">
            <a:extLst>
              <a:ext uri="{FF2B5EF4-FFF2-40B4-BE49-F238E27FC236}">
                <a16:creationId xmlns:a16="http://schemas.microsoft.com/office/drawing/2014/main" id="{78199811-6344-4DC3-88AB-A3EE0A760448}"/>
              </a:ext>
            </a:extLst>
          </p:cNvPr>
          <p:cNvSpPr txBox="1"/>
          <p:nvPr/>
        </p:nvSpPr>
        <p:spPr>
          <a:xfrm>
            <a:off x="396150" y="381846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2781BCE4-0BDB-42DB-A7E9-A172328C21A5}"/>
              </a:ext>
            </a:extLst>
          </p:cNvPr>
          <p:cNvSpPr txBox="1"/>
          <p:nvPr/>
        </p:nvSpPr>
        <p:spPr>
          <a:xfrm>
            <a:off x="6119471" y="381846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165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6DB277-DF05-468B-8AEB-48AEE784F150}"/>
              </a:ext>
            </a:extLst>
          </p:cNvPr>
          <p:cNvSpPr>
            <a:spLocks noGrp="1"/>
          </p:cNvSpPr>
          <p:nvPr>
            <p:ph type="body" sz="quarter" idx="13"/>
          </p:nvPr>
        </p:nvSpPr>
        <p:spPr>
          <a:xfrm>
            <a:off x="487771" y="458131"/>
            <a:ext cx="737606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274D50E6-0C8C-4AE7-914A-6238EE6EF7B3}"/>
              </a:ext>
            </a:extLst>
          </p:cNvPr>
          <p:cNvSpPr>
            <a:spLocks noGrp="1"/>
          </p:cNvSpPr>
          <p:nvPr>
            <p:ph type="body" sz="quarter" idx="14"/>
          </p:nvPr>
        </p:nvSpPr>
        <p:spPr>
          <a:xfrm>
            <a:off x="487771" y="978267"/>
            <a:ext cx="4690211" cy="475667"/>
          </a:xfrm>
        </p:spPr>
        <p:txBody>
          <a:bodyPr/>
          <a:lstStyle/>
          <a:p>
            <a:r>
              <a:rPr lang="fr-FR" dirty="0">
                <a:solidFill>
                  <a:schemeClr val="tx2"/>
                </a:solidFill>
              </a:rPr>
              <a:t>Diplômes &amp; standards européens</a:t>
            </a:r>
          </a:p>
        </p:txBody>
      </p:sp>
      <p:sp>
        <p:nvSpPr>
          <p:cNvPr id="5" name="Forme libre 10">
            <a:extLst>
              <a:ext uri="{FF2B5EF4-FFF2-40B4-BE49-F238E27FC236}">
                <a16:creationId xmlns:a16="http://schemas.microsoft.com/office/drawing/2014/main" id="{CB174C43-421E-4A0A-A2EA-4C86641AF1A0}"/>
              </a:ext>
            </a:extLst>
          </p:cNvPr>
          <p:cNvSpPr/>
          <p:nvPr/>
        </p:nvSpPr>
        <p:spPr>
          <a:xfrm>
            <a:off x="6495892" y="1603982"/>
            <a:ext cx="4860000" cy="206143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 diplôme sur lequel s'appuie le master conjoint Erasmus Mundus doit conférer le grade de master</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(diplôme national de master, titre d'ingénieur, etc.).</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Vous devrez joindre à votre candidature une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preuve valide à la date du dépôt de la candidature</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tel que l'arrêté en cours accréditant l'établissement à la délivrance de diplômes nationaux.</a:t>
            </a:r>
          </a:p>
        </p:txBody>
      </p:sp>
      <p:sp>
        <p:nvSpPr>
          <p:cNvPr id="6" name="Forme libre 13">
            <a:extLst>
              <a:ext uri="{FF2B5EF4-FFF2-40B4-BE49-F238E27FC236}">
                <a16:creationId xmlns:a16="http://schemas.microsoft.com/office/drawing/2014/main" id="{7C17C105-E287-4315-BBB1-B2FC929FA035}"/>
              </a:ext>
            </a:extLst>
          </p:cNvPr>
          <p:cNvSpPr/>
          <p:nvPr/>
        </p:nvSpPr>
        <p:spPr>
          <a:xfrm>
            <a:off x="836110" y="1603982"/>
            <a:ext cx="4860000" cy="226463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Quels diplômes français sont éligibles à </a:t>
            </a:r>
            <a:r>
              <a:rPr lang="fr-FR" sz="1600" b="1" dirty="0">
                <a:solidFill>
                  <a:prstClr val="white"/>
                </a:solidFill>
                <a:latin typeface="Arial" panose="020B0604020202020204" pitchFamily="34" charset="0"/>
                <a:cs typeface="Arial" panose="020B0604020202020204" pitchFamily="34" charset="0"/>
              </a:rPr>
              <a:t>l'action Master Conjoint Erasmus Mundus ?</a:t>
            </a:r>
          </a:p>
          <a:p>
            <a:pPr marL="180975"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Quel est l'accréditation Master que nous devons obtenir ? Auprès de qui doit-on l’obtenir ?</a:t>
            </a:r>
          </a:p>
        </p:txBody>
      </p:sp>
      <p:sp>
        <p:nvSpPr>
          <p:cNvPr id="7" name="ZoneTexte 6">
            <a:extLst>
              <a:ext uri="{FF2B5EF4-FFF2-40B4-BE49-F238E27FC236}">
                <a16:creationId xmlns:a16="http://schemas.microsoft.com/office/drawing/2014/main" id="{C715F77D-B5CD-4516-8797-AE13FD676870}"/>
              </a:ext>
            </a:extLst>
          </p:cNvPr>
          <p:cNvSpPr txBox="1"/>
          <p:nvPr/>
        </p:nvSpPr>
        <p:spPr>
          <a:xfrm>
            <a:off x="499730" y="244103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1149B287-1E01-4BAC-A824-BC2CBCFB4E45}"/>
              </a:ext>
            </a:extLst>
          </p:cNvPr>
          <p:cNvSpPr txBox="1"/>
          <p:nvPr/>
        </p:nvSpPr>
        <p:spPr>
          <a:xfrm>
            <a:off x="6092323" y="246007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3" name="Forme libre 10">
            <a:extLst>
              <a:ext uri="{FF2B5EF4-FFF2-40B4-BE49-F238E27FC236}">
                <a16:creationId xmlns:a16="http://schemas.microsoft.com/office/drawing/2014/main" id="{DE6153D7-63EE-48C4-907A-9346639BFFCF}"/>
              </a:ext>
            </a:extLst>
          </p:cNvPr>
          <p:cNvSpPr/>
          <p:nvPr/>
        </p:nvSpPr>
        <p:spPr>
          <a:xfrm>
            <a:off x="6495892" y="4388042"/>
            <a:ext cx="4860000" cy="124492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400" dirty="0">
                <a:solidFill>
                  <a:schemeClr val="tx2"/>
                </a:solidFill>
                <a:latin typeface="Arial" panose="020B0604020202020204" pitchFamily="34" charset="0"/>
                <a:cs typeface="Arial" panose="020B0604020202020204" pitchFamily="34" charset="0"/>
              </a:rPr>
              <a:t>En France, tout diplôme en partenariat international est délivré en tenant compte des modalités fixées par la circulaire n° 2019-134 du 25 septembre 2019 et des modèles de parchemin de diplômes présents en annexe de la circulaire n° 2015-0012 du 24-3-2015.</a:t>
            </a:r>
          </a:p>
        </p:txBody>
      </p:sp>
      <p:sp>
        <p:nvSpPr>
          <p:cNvPr id="14" name="Forme libre 13">
            <a:extLst>
              <a:ext uri="{FF2B5EF4-FFF2-40B4-BE49-F238E27FC236}">
                <a16:creationId xmlns:a16="http://schemas.microsoft.com/office/drawing/2014/main" id="{07CC7482-EBE7-4E68-BDC5-1A0FDCE1B142}"/>
              </a:ext>
            </a:extLst>
          </p:cNvPr>
          <p:cNvSpPr/>
          <p:nvPr/>
        </p:nvSpPr>
        <p:spPr>
          <a:xfrm>
            <a:off x="836110" y="4407011"/>
            <a:ext cx="4860000" cy="126678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schemeClr val="bg1"/>
                </a:solidFill>
                <a:latin typeface="Arial" panose="020B0604020202020204" pitchFamily="34" charset="0"/>
                <a:cs typeface="Arial" panose="020B0604020202020204" pitchFamily="34" charset="0"/>
              </a:rPr>
              <a:t>En cas de diplôme commun, devons-nous utiliser le parchemin français ?</a:t>
            </a:r>
          </a:p>
        </p:txBody>
      </p:sp>
      <p:sp>
        <p:nvSpPr>
          <p:cNvPr id="15" name="ZoneTexte 14">
            <a:extLst>
              <a:ext uri="{FF2B5EF4-FFF2-40B4-BE49-F238E27FC236}">
                <a16:creationId xmlns:a16="http://schemas.microsoft.com/office/drawing/2014/main" id="{A01BCB20-EA6A-414D-9131-5AE0C2519CB5}"/>
              </a:ext>
            </a:extLst>
          </p:cNvPr>
          <p:cNvSpPr txBox="1"/>
          <p:nvPr/>
        </p:nvSpPr>
        <p:spPr>
          <a:xfrm>
            <a:off x="487771" y="477879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6" name="ZoneTexte 15">
            <a:extLst>
              <a:ext uri="{FF2B5EF4-FFF2-40B4-BE49-F238E27FC236}">
                <a16:creationId xmlns:a16="http://schemas.microsoft.com/office/drawing/2014/main" id="{87A495FE-8B2B-48E9-9B37-A2FD360EE131}"/>
              </a:ext>
            </a:extLst>
          </p:cNvPr>
          <p:cNvSpPr txBox="1"/>
          <p:nvPr/>
        </p:nvSpPr>
        <p:spPr>
          <a:xfrm>
            <a:off x="6092323" y="477879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14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248129173"/>
              </p:ext>
            </p:extLst>
          </p:nvPr>
        </p:nvGraphicFramePr>
        <p:xfrm>
          <a:off x="636588" y="1327150"/>
          <a:ext cx="10758487" cy="4916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7"/>
          <p:cNvSpPr txBox="1"/>
          <p:nvPr/>
        </p:nvSpPr>
        <p:spPr>
          <a:xfrm>
            <a:off x="4179518" y="4012550"/>
            <a:ext cx="3312824" cy="2123658"/>
          </a:xfrm>
          <a:prstGeom prst="rect">
            <a:avLst/>
          </a:prstGeom>
          <a:noFill/>
        </p:spPr>
        <p:txBody>
          <a:bodyPr wrap="square" rtlCol="0">
            <a:spAutoFit/>
          </a:bodyPr>
          <a:lstStyle/>
          <a:p>
            <a:r>
              <a:rPr lang="fr-BE" sz="2200" b="1" dirty="0">
                <a:solidFill>
                  <a:schemeClr val="tx2"/>
                </a:solidFill>
                <a:latin typeface="Arial" panose="020B0604020202020204" pitchFamily="34" charset="0"/>
                <a:cs typeface="Arial" panose="020B0604020202020204" pitchFamily="34" charset="0"/>
              </a:rPr>
              <a:t>Ouverture à l’international à travers des échanges académiques et une augmentation du financement</a:t>
            </a:r>
          </a:p>
        </p:txBody>
      </p:sp>
      <p:sp>
        <p:nvSpPr>
          <p:cNvPr id="8" name="TextBox 8"/>
          <p:cNvSpPr txBox="1"/>
          <p:nvPr/>
        </p:nvSpPr>
        <p:spPr>
          <a:xfrm>
            <a:off x="7769232" y="4012550"/>
            <a:ext cx="4350768" cy="2677656"/>
          </a:xfrm>
          <a:prstGeom prst="rect">
            <a:avLst/>
          </a:prstGeom>
          <a:noFill/>
        </p:spPr>
        <p:txBody>
          <a:bodyPr wrap="square" rtlCol="0">
            <a:spAutoFit/>
          </a:bodyPr>
          <a:lstStyle/>
          <a:p>
            <a:r>
              <a:rPr lang="fr-BE" sz="2400" b="1" dirty="0">
                <a:solidFill>
                  <a:srgbClr val="FF0000"/>
                </a:solidFill>
              </a:rPr>
              <a:t>Dimension internationale renforcée : </a:t>
            </a:r>
          </a:p>
          <a:p>
            <a:pPr marL="342900" indent="-342900">
              <a:buFont typeface="Wingdings" panose="05000000000000000000" pitchFamily="2" charset="2"/>
              <a:buChar char="§"/>
            </a:pPr>
            <a:r>
              <a:rPr lang="fr-BE" sz="2400" b="1" dirty="0">
                <a:solidFill>
                  <a:srgbClr val="FF0000"/>
                </a:solidFill>
              </a:rPr>
              <a:t>enseignement supérieur</a:t>
            </a:r>
          </a:p>
          <a:p>
            <a:pPr marL="342900" indent="-342900">
              <a:buFont typeface="Wingdings" panose="05000000000000000000" pitchFamily="2" charset="2"/>
              <a:buChar char="§"/>
            </a:pPr>
            <a:r>
              <a:rPr lang="fr-BE" sz="2400" b="1" dirty="0">
                <a:solidFill>
                  <a:srgbClr val="FF0000"/>
                </a:solidFill>
              </a:rPr>
              <a:t>formation et enseignement professionnel</a:t>
            </a:r>
          </a:p>
          <a:p>
            <a:pPr marL="342900" indent="-342900">
              <a:buFont typeface="Wingdings" panose="05000000000000000000" pitchFamily="2" charset="2"/>
              <a:buChar char="§"/>
            </a:pPr>
            <a:r>
              <a:rPr lang="fr-BE" sz="2400" b="1" dirty="0">
                <a:solidFill>
                  <a:srgbClr val="FF0000"/>
                </a:solidFill>
              </a:rPr>
              <a:t>jeunesse et sport</a:t>
            </a:r>
          </a:p>
          <a:p>
            <a:pPr algn="ctr"/>
            <a:endParaRPr lang="fr-BE" sz="2400" b="1" dirty="0">
              <a:solidFill>
                <a:srgbClr val="FF0000"/>
              </a:solidFill>
            </a:endParaRPr>
          </a:p>
        </p:txBody>
      </p:sp>
      <p:grpSp>
        <p:nvGrpSpPr>
          <p:cNvPr id="9" name="Group 7"/>
          <p:cNvGrpSpPr>
            <a:grpSpLocks/>
          </p:cNvGrpSpPr>
          <p:nvPr/>
        </p:nvGrpSpPr>
        <p:grpSpPr bwMode="auto">
          <a:xfrm>
            <a:off x="649974" y="1693773"/>
            <a:ext cx="10892051" cy="2015067"/>
            <a:chOff x="247" y="728"/>
            <a:chExt cx="5263" cy="368"/>
          </a:xfrm>
          <a:solidFill>
            <a:schemeClr val="accent1"/>
          </a:solidFill>
        </p:grpSpPr>
        <p:sp>
          <p:nvSpPr>
            <p:cNvPr id="10" name="AutoShape 8"/>
            <p:cNvSpPr>
              <a:spLocks noChangeArrowheads="1"/>
            </p:cNvSpPr>
            <p:nvPr/>
          </p:nvSpPr>
          <p:spPr bwMode="gray">
            <a:xfrm>
              <a:off x="247" y="728"/>
              <a:ext cx="1809" cy="368"/>
            </a:xfrm>
            <a:prstGeom prst="chevron">
              <a:avLst>
                <a:gd name="adj" fmla="val 32411"/>
              </a:avLst>
            </a:prstGeom>
            <a:solidFill>
              <a:srgbClr val="00B0F0"/>
            </a:solidFill>
            <a:ln w="12700" cap="rnd" algn="ctr">
              <a:solidFill>
                <a:schemeClr val="bg1"/>
              </a:solidFill>
              <a:miter lim="800000"/>
              <a:headEnd/>
              <a:tailEnd/>
            </a:ln>
          </p:spPr>
          <p:txBody>
            <a:bodyPr lIns="36000" tIns="36000" rIns="36000" bIns="36000" anchor="ctr"/>
            <a:lstStyle/>
            <a:p>
              <a:pPr algn="ctr">
                <a:lnSpc>
                  <a:spcPct val="110000"/>
                </a:lnSpc>
                <a:defRPr/>
              </a:pPr>
              <a:r>
                <a:rPr lang="fr-FR" sz="2400" b="1" dirty="0">
                  <a:solidFill>
                    <a:schemeClr val="bg1"/>
                  </a:solidFill>
                  <a:latin typeface="Arial" charset="0"/>
                  <a:cs typeface="Arial" charset="0"/>
                </a:rPr>
                <a:t>Programme Erasmus</a:t>
              </a:r>
            </a:p>
          </p:txBody>
        </p:sp>
        <p:sp>
          <p:nvSpPr>
            <p:cNvPr id="11" name="AutoShape 9"/>
            <p:cNvSpPr>
              <a:spLocks noChangeArrowheads="1"/>
            </p:cNvSpPr>
            <p:nvPr/>
          </p:nvSpPr>
          <p:spPr bwMode="gray">
            <a:xfrm>
              <a:off x="1978" y="728"/>
              <a:ext cx="1786" cy="368"/>
            </a:xfrm>
            <a:prstGeom prst="chevron">
              <a:avLst>
                <a:gd name="adj" fmla="val 32554"/>
              </a:avLst>
            </a:prstGeom>
            <a:solidFill>
              <a:srgbClr val="0070C0"/>
            </a:solidFill>
            <a:ln w="12700" cap="rnd" algn="ctr">
              <a:solidFill>
                <a:schemeClr val="bg1"/>
              </a:solidFill>
              <a:miter lim="800000"/>
              <a:headEnd/>
              <a:tailEnd/>
            </a:ln>
          </p:spPr>
          <p:txBody>
            <a:bodyPr lIns="36000" tIns="36000" rIns="36000" bIns="36000" anchor="ctr"/>
            <a:lstStyle/>
            <a:p>
              <a:pPr algn="ctr">
                <a:lnSpc>
                  <a:spcPct val="110000"/>
                </a:lnSpc>
                <a:defRPr/>
              </a:pPr>
              <a:r>
                <a:rPr lang="fr-FR" sz="2400" b="1" dirty="0">
                  <a:solidFill>
                    <a:schemeClr val="bg1"/>
                  </a:solidFill>
                  <a:latin typeface="Arial" charset="0"/>
                  <a:cs typeface="Arial" charset="0"/>
                </a:rPr>
                <a:t>Programme Erasmus +</a:t>
              </a:r>
            </a:p>
          </p:txBody>
        </p:sp>
        <p:sp>
          <p:nvSpPr>
            <p:cNvPr id="12" name="AutoShape 10"/>
            <p:cNvSpPr>
              <a:spLocks noChangeArrowheads="1"/>
            </p:cNvSpPr>
            <p:nvPr/>
          </p:nvSpPr>
          <p:spPr bwMode="gray">
            <a:xfrm>
              <a:off x="3687" y="728"/>
              <a:ext cx="1823" cy="368"/>
            </a:xfrm>
            <a:prstGeom prst="chevron">
              <a:avLst>
                <a:gd name="adj" fmla="val 32406"/>
              </a:avLst>
            </a:prstGeom>
            <a:solidFill>
              <a:srgbClr val="004494"/>
            </a:solidFill>
            <a:ln w="12700" cap="rnd" algn="ctr">
              <a:solidFill>
                <a:schemeClr val="bg1"/>
              </a:solidFill>
              <a:miter lim="800000"/>
              <a:headEnd/>
              <a:tailEnd/>
            </a:ln>
          </p:spPr>
          <p:txBody>
            <a:bodyPr lIns="36000" tIns="36000" rIns="36000" bIns="36000" anchor="ctr"/>
            <a:lstStyle/>
            <a:p>
              <a:pPr algn="ctr">
                <a:lnSpc>
                  <a:spcPct val="110000"/>
                </a:lnSpc>
                <a:defRPr/>
              </a:pPr>
              <a:r>
                <a:rPr lang="fr-FR" sz="2800" b="1" dirty="0">
                  <a:solidFill>
                    <a:schemeClr val="bg1"/>
                  </a:solidFill>
                  <a:latin typeface="Arial" charset="0"/>
                  <a:cs typeface="Arial" charset="0"/>
                </a:rPr>
                <a:t>Nouveau Programme 2021-2027</a:t>
              </a:r>
            </a:p>
          </p:txBody>
        </p:sp>
      </p:grpSp>
      <p:sp>
        <p:nvSpPr>
          <p:cNvPr id="13" name="Title 4">
            <a:extLst>
              <a:ext uri="{FF2B5EF4-FFF2-40B4-BE49-F238E27FC236}">
                <a16:creationId xmlns:a16="http://schemas.microsoft.com/office/drawing/2014/main" id="{54DCF5A3-0550-486C-BA14-66592E7E658F}"/>
              </a:ext>
            </a:extLst>
          </p:cNvPr>
          <p:cNvSpPr txBox="1">
            <a:spLocks/>
          </p:cNvSpPr>
          <p:nvPr/>
        </p:nvSpPr>
        <p:spPr>
          <a:xfrm>
            <a:off x="838200" y="240803"/>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Programme Erasmus, 30 années de réalisation</a:t>
            </a:r>
          </a:p>
        </p:txBody>
      </p:sp>
    </p:spTree>
    <p:extLst>
      <p:ext uri="{BB962C8B-B14F-4D97-AF65-F5344CB8AC3E}">
        <p14:creationId xmlns:p14="http://schemas.microsoft.com/office/powerpoint/2010/main" val="20296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6DB277-DF05-468B-8AEB-48AEE784F150}"/>
              </a:ext>
            </a:extLst>
          </p:cNvPr>
          <p:cNvSpPr>
            <a:spLocks noGrp="1"/>
          </p:cNvSpPr>
          <p:nvPr>
            <p:ph type="body" sz="quarter" idx="13"/>
          </p:nvPr>
        </p:nvSpPr>
        <p:spPr>
          <a:xfrm>
            <a:off x="487771" y="458131"/>
            <a:ext cx="737606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274D50E6-0C8C-4AE7-914A-6238EE6EF7B3}"/>
              </a:ext>
            </a:extLst>
          </p:cNvPr>
          <p:cNvSpPr>
            <a:spLocks noGrp="1"/>
          </p:cNvSpPr>
          <p:nvPr>
            <p:ph type="body" sz="quarter" idx="14"/>
          </p:nvPr>
        </p:nvSpPr>
        <p:spPr>
          <a:xfrm>
            <a:off x="487771" y="978267"/>
            <a:ext cx="4690211" cy="475667"/>
          </a:xfrm>
        </p:spPr>
        <p:txBody>
          <a:bodyPr/>
          <a:lstStyle/>
          <a:p>
            <a:r>
              <a:rPr lang="fr-FR" dirty="0">
                <a:solidFill>
                  <a:schemeClr val="tx2"/>
                </a:solidFill>
              </a:rPr>
              <a:t>Diplômes &amp; standards européens</a:t>
            </a:r>
          </a:p>
        </p:txBody>
      </p:sp>
      <p:sp>
        <p:nvSpPr>
          <p:cNvPr id="10" name="Forme libre 21">
            <a:extLst>
              <a:ext uri="{FF2B5EF4-FFF2-40B4-BE49-F238E27FC236}">
                <a16:creationId xmlns:a16="http://schemas.microsoft.com/office/drawing/2014/main" id="{D198400E-74CB-4301-9D27-1F73A4E7545B}"/>
              </a:ext>
            </a:extLst>
          </p:cNvPr>
          <p:cNvSpPr/>
          <p:nvPr/>
        </p:nvSpPr>
        <p:spPr>
          <a:xfrm>
            <a:off x="733432" y="1828458"/>
            <a:ext cx="4860000" cy="146161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 ce que la </a:t>
            </a:r>
            <a:r>
              <a:rPr kumimoji="0" lang="fr-FR"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European Approach for Quality Assurance of Joint Programmes </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Quel est l'objectif et comment cela fonctionne ?</a:t>
            </a:r>
          </a:p>
        </p:txBody>
      </p:sp>
      <p:sp>
        <p:nvSpPr>
          <p:cNvPr id="11" name="ZoneTexte 10">
            <a:extLst>
              <a:ext uri="{FF2B5EF4-FFF2-40B4-BE49-F238E27FC236}">
                <a16:creationId xmlns:a16="http://schemas.microsoft.com/office/drawing/2014/main" id="{781440C5-EB4E-42F7-A9F2-2095F2A40FAB}"/>
              </a:ext>
            </a:extLst>
          </p:cNvPr>
          <p:cNvSpPr txBox="1"/>
          <p:nvPr/>
        </p:nvSpPr>
        <p:spPr>
          <a:xfrm>
            <a:off x="344788" y="2205690"/>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2" name="Forme libre 11">
            <a:extLst>
              <a:ext uri="{FF2B5EF4-FFF2-40B4-BE49-F238E27FC236}">
                <a16:creationId xmlns:a16="http://schemas.microsoft.com/office/drawing/2014/main" id="{3DBD14DB-0604-4238-89F3-D4B0ADDC9639}"/>
              </a:ext>
            </a:extLst>
          </p:cNvPr>
          <p:cNvSpPr/>
          <p:nvPr/>
        </p:nvSpPr>
        <p:spPr>
          <a:xfrm>
            <a:off x="6495892" y="1828456"/>
            <a:ext cx="4860000" cy="1461615"/>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L’objectif est de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supprimer les obstacles à la mise en place de programmes d’études conjoints</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en Europe, par la création de standards de qualité européens. Cette approche européenne est notamment basée sur les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fr-FR" sz="1400" b="1"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European</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Standards and Guidelines (ESG) » </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développés dans le cadre de l’EEES. </a:t>
            </a:r>
          </a:p>
        </p:txBody>
      </p:sp>
      <p:sp>
        <p:nvSpPr>
          <p:cNvPr id="19" name="ZoneTexte 18">
            <a:extLst>
              <a:ext uri="{FF2B5EF4-FFF2-40B4-BE49-F238E27FC236}">
                <a16:creationId xmlns:a16="http://schemas.microsoft.com/office/drawing/2014/main" id="{2EF4A828-AF81-4516-A252-1264713B01B0}"/>
              </a:ext>
            </a:extLst>
          </p:cNvPr>
          <p:cNvSpPr txBox="1"/>
          <p:nvPr/>
        </p:nvSpPr>
        <p:spPr>
          <a:xfrm>
            <a:off x="6096000" y="222792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0" name="Forme libre 21">
            <a:extLst>
              <a:ext uri="{FF2B5EF4-FFF2-40B4-BE49-F238E27FC236}">
                <a16:creationId xmlns:a16="http://schemas.microsoft.com/office/drawing/2014/main" id="{D198400E-74CB-4301-9D27-1F73A4E7545B}"/>
              </a:ext>
            </a:extLst>
          </p:cNvPr>
          <p:cNvSpPr/>
          <p:nvPr/>
        </p:nvSpPr>
        <p:spPr>
          <a:xfrm>
            <a:off x="733432" y="3770656"/>
            <a:ext cx="4860000" cy="146161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Est-ce que un master conjoint Erasmus Mundus doit répondre à </a:t>
            </a:r>
            <a:r>
              <a:rPr lang="fr-FR" sz="1600" b="1" i="1" dirty="0" err="1">
                <a:solidFill>
                  <a:prstClr val="white"/>
                </a:solidFill>
                <a:latin typeface="Arial" panose="020B0604020202020204" pitchFamily="34" charset="0"/>
                <a:cs typeface="Arial" panose="020B0604020202020204" pitchFamily="34" charset="0"/>
              </a:rPr>
              <a:t>European</a:t>
            </a:r>
            <a:r>
              <a:rPr lang="fr-FR" sz="1600" b="1" i="1" dirty="0">
                <a:solidFill>
                  <a:prstClr val="white"/>
                </a:solidFill>
                <a:latin typeface="Arial" panose="020B0604020202020204" pitchFamily="34" charset="0"/>
                <a:cs typeface="Arial" panose="020B0604020202020204" pitchFamily="34" charset="0"/>
              </a:rPr>
              <a:t> </a:t>
            </a:r>
            <a:r>
              <a:rPr lang="fr-FR" sz="1600" b="1" i="1" dirty="0" err="1">
                <a:solidFill>
                  <a:prstClr val="white"/>
                </a:solidFill>
                <a:latin typeface="Arial" panose="020B0604020202020204" pitchFamily="34" charset="0"/>
                <a:cs typeface="Arial" panose="020B0604020202020204" pitchFamily="34" charset="0"/>
              </a:rPr>
              <a:t>Approach</a:t>
            </a:r>
            <a:r>
              <a:rPr lang="fr-FR" sz="1600" b="1" i="1" dirty="0">
                <a:solidFill>
                  <a:prstClr val="white"/>
                </a:solidFill>
                <a:latin typeface="Arial" panose="020B0604020202020204" pitchFamily="34" charset="0"/>
                <a:cs typeface="Arial" panose="020B0604020202020204" pitchFamily="34" charset="0"/>
              </a:rPr>
              <a:t> for </a:t>
            </a:r>
            <a:r>
              <a:rPr lang="fr-FR" sz="1600" b="1" i="1" dirty="0" err="1">
                <a:solidFill>
                  <a:prstClr val="white"/>
                </a:solidFill>
                <a:latin typeface="Arial" panose="020B0604020202020204" pitchFamily="34" charset="0"/>
                <a:cs typeface="Arial" panose="020B0604020202020204" pitchFamily="34" charset="0"/>
              </a:rPr>
              <a:t>Quality</a:t>
            </a:r>
            <a:r>
              <a:rPr lang="fr-FR" sz="1600" b="1" i="1" dirty="0">
                <a:solidFill>
                  <a:prstClr val="white"/>
                </a:solidFill>
                <a:latin typeface="Arial" panose="020B0604020202020204" pitchFamily="34" charset="0"/>
                <a:cs typeface="Arial" panose="020B0604020202020204" pitchFamily="34" charset="0"/>
              </a:rPr>
              <a:t> Assurance of Joint Programmes </a:t>
            </a:r>
            <a:r>
              <a:rPr lang="fr-FR" sz="1600" b="1" dirty="0">
                <a:solidFill>
                  <a:prstClr val="white"/>
                </a:solidFill>
                <a:latin typeface="Arial" panose="020B0604020202020204" pitchFamily="34" charset="0"/>
                <a:cs typeface="Arial" panose="020B0604020202020204" pitchFamily="34" charset="0"/>
              </a:rPr>
              <a:t>? </a:t>
            </a: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ZoneTexte 20">
            <a:extLst>
              <a:ext uri="{FF2B5EF4-FFF2-40B4-BE49-F238E27FC236}">
                <a16:creationId xmlns:a16="http://schemas.microsoft.com/office/drawing/2014/main" id="{781440C5-EB4E-42F7-A9F2-2095F2A40FAB}"/>
              </a:ext>
            </a:extLst>
          </p:cNvPr>
          <p:cNvSpPr txBox="1"/>
          <p:nvPr/>
        </p:nvSpPr>
        <p:spPr>
          <a:xfrm>
            <a:off x="425248" y="423029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22" name="Forme libre 21">
            <a:extLst>
              <a:ext uri="{FF2B5EF4-FFF2-40B4-BE49-F238E27FC236}">
                <a16:creationId xmlns:a16="http://schemas.microsoft.com/office/drawing/2014/main" id="{3DBD14DB-0604-4238-89F3-D4B0ADDC9639}"/>
              </a:ext>
            </a:extLst>
          </p:cNvPr>
          <p:cNvSpPr/>
          <p:nvPr/>
        </p:nvSpPr>
        <p:spPr>
          <a:xfrm>
            <a:off x="6495892" y="3888632"/>
            <a:ext cx="4860000" cy="1729757"/>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400" dirty="0">
                <a:solidFill>
                  <a:schemeClr val="tx2"/>
                </a:solidFill>
                <a:latin typeface="Arial" panose="020B0604020202020204" pitchFamily="34" charset="0"/>
                <a:cs typeface="Arial" panose="020B0604020202020204" pitchFamily="34" charset="0"/>
              </a:rPr>
              <a:t>Le master conjoint Erasmus Mundus doit </a:t>
            </a:r>
            <a:r>
              <a:rPr lang="fr-FR" sz="1400" b="1" dirty="0">
                <a:solidFill>
                  <a:schemeClr val="tx2"/>
                </a:solidFill>
                <a:latin typeface="Arial" panose="020B0604020202020204" pitchFamily="34" charset="0"/>
                <a:cs typeface="Arial" panose="020B0604020202020204" pitchFamily="34" charset="0"/>
              </a:rPr>
              <a:t>obligatoirement</a:t>
            </a:r>
            <a:r>
              <a:rPr lang="fr-FR" sz="1400" dirty="0">
                <a:solidFill>
                  <a:schemeClr val="tx2"/>
                </a:solidFill>
                <a:latin typeface="Arial" panose="020B0604020202020204" pitchFamily="34" charset="0"/>
                <a:cs typeface="Arial" panose="020B0604020202020204" pitchFamily="34" charset="0"/>
              </a:rPr>
              <a:t> répondre aux « </a:t>
            </a:r>
            <a:r>
              <a:rPr lang="fr-FR" sz="1400" dirty="0" err="1">
                <a:solidFill>
                  <a:schemeClr val="tx2"/>
                </a:solidFill>
                <a:latin typeface="Arial" panose="020B0604020202020204" pitchFamily="34" charset="0"/>
                <a:cs typeface="Arial" panose="020B0604020202020204" pitchFamily="34" charset="0"/>
              </a:rPr>
              <a:t>European</a:t>
            </a:r>
            <a:r>
              <a:rPr lang="fr-FR" sz="1400" dirty="0">
                <a:solidFill>
                  <a:schemeClr val="tx2"/>
                </a:solidFill>
                <a:latin typeface="Arial" panose="020B0604020202020204" pitchFamily="34" charset="0"/>
                <a:cs typeface="Arial" panose="020B0604020202020204" pitchFamily="34" charset="0"/>
              </a:rPr>
              <a:t> Standards and Guidelines (ESG). »</a:t>
            </a:r>
          </a:p>
          <a:p>
            <a:pPr marL="180975" lvl="0" algn="just" defTabSz="800100">
              <a:lnSpc>
                <a:spcPct val="90000"/>
              </a:lnSpc>
              <a:spcBef>
                <a:spcPct val="0"/>
              </a:spcBef>
              <a:spcAft>
                <a:spcPct val="35000"/>
              </a:spcAft>
              <a:defRPr/>
            </a:pPr>
            <a:r>
              <a:rPr lang="fr-FR" sz="1400" dirty="0">
                <a:solidFill>
                  <a:schemeClr val="tx2"/>
                </a:solidFill>
                <a:latin typeface="Arial" panose="020B0604020202020204" pitchFamily="34" charset="0"/>
                <a:cs typeface="Arial" panose="020B0604020202020204" pitchFamily="34" charset="0"/>
              </a:rPr>
              <a:t>Il peut également </a:t>
            </a:r>
            <a:r>
              <a:rPr lang="fr-FR" sz="1400" b="1" dirty="0">
                <a:solidFill>
                  <a:schemeClr val="tx2"/>
                </a:solidFill>
                <a:latin typeface="Arial" panose="020B0604020202020204" pitchFamily="34" charset="0"/>
                <a:cs typeface="Arial" panose="020B0604020202020204" pitchFamily="34" charset="0"/>
              </a:rPr>
              <a:t>sans obligation </a:t>
            </a:r>
            <a:r>
              <a:rPr lang="fr-FR" sz="1400" dirty="0">
                <a:solidFill>
                  <a:schemeClr val="tx2"/>
                </a:solidFill>
                <a:latin typeface="Arial" panose="020B0604020202020204" pitchFamily="34" charset="0"/>
                <a:cs typeface="Arial" panose="020B0604020202020204" pitchFamily="34" charset="0"/>
              </a:rPr>
              <a:t>s’engager dans un procédure d’accréditation du master conjoint Erasmus Mundus via l</a:t>
            </a:r>
            <a:r>
              <a:rPr lang="fr-FR" sz="1400" dirty="0">
                <a:solidFill>
                  <a:schemeClr val="tx2"/>
                </a:solidFill>
                <a:latin typeface="Arial" panose="020B0604020202020204" pitchFamily="34" charset="0"/>
                <a:cs typeface="Arial" panose="020B0604020202020204" pitchFamily="34" charset="0"/>
                <a:hlinkClick r:id="rId3"/>
              </a:rPr>
              <a:t>’ </a:t>
            </a:r>
            <a:r>
              <a:rPr lang="en-US" sz="1400" noProof="0" dirty="0">
                <a:hlinkClick r:id="rId3"/>
              </a:rPr>
              <a:t>“</a:t>
            </a:r>
            <a:r>
              <a:rPr lang="en-US" sz="1400" u="sng" dirty="0">
                <a:hlinkClick r:id="rId3"/>
              </a:rPr>
              <a:t>European Approach for Quality Assurance of Joint </a:t>
            </a:r>
            <a:r>
              <a:rPr lang="en-US" sz="1400" u="sng" dirty="0" err="1">
                <a:hlinkClick r:id="rId3"/>
              </a:rPr>
              <a:t>Programmes</a:t>
            </a:r>
            <a:r>
              <a:rPr lang="en-US" sz="1400" u="sng" dirty="0"/>
              <a:t>”</a:t>
            </a:r>
            <a:endParaRPr kumimoji="0" lang="fr-FR" sz="14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23" name="ZoneTexte 22">
            <a:extLst>
              <a:ext uri="{FF2B5EF4-FFF2-40B4-BE49-F238E27FC236}">
                <a16:creationId xmlns:a16="http://schemas.microsoft.com/office/drawing/2014/main" id="{2EF4A828-AF81-4516-A252-1264713B01B0}"/>
              </a:ext>
            </a:extLst>
          </p:cNvPr>
          <p:cNvSpPr txBox="1"/>
          <p:nvPr/>
        </p:nvSpPr>
        <p:spPr>
          <a:xfrm>
            <a:off x="6150708" y="4478963"/>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985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9EFC16-5869-4C53-AD39-B26AF429E610}"/>
              </a:ext>
            </a:extLst>
          </p:cNvPr>
          <p:cNvSpPr>
            <a:spLocks noGrp="1"/>
          </p:cNvSpPr>
          <p:nvPr>
            <p:ph type="body" sz="quarter" idx="13"/>
          </p:nvPr>
        </p:nvSpPr>
        <p:spPr>
          <a:xfrm>
            <a:off x="487771" y="458131"/>
            <a:ext cx="717032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B53543BC-C3BB-48B2-A2FD-43B437216B6A}"/>
              </a:ext>
            </a:extLst>
          </p:cNvPr>
          <p:cNvSpPr>
            <a:spLocks noGrp="1"/>
          </p:cNvSpPr>
          <p:nvPr>
            <p:ph type="body" sz="quarter" idx="14"/>
          </p:nvPr>
        </p:nvSpPr>
        <p:spPr>
          <a:xfrm>
            <a:off x="487770" y="974962"/>
            <a:ext cx="6610259" cy="475667"/>
          </a:xfrm>
        </p:spPr>
        <p:txBody>
          <a:bodyPr/>
          <a:lstStyle/>
          <a:p>
            <a:r>
              <a:rPr lang="fr-FR" dirty="0">
                <a:solidFill>
                  <a:schemeClr val="tx2"/>
                </a:solidFill>
              </a:rPr>
              <a:t>Activités préparatoires et langues d’enseignement</a:t>
            </a:r>
          </a:p>
        </p:txBody>
      </p:sp>
      <p:sp>
        <p:nvSpPr>
          <p:cNvPr id="5" name="Forme libre 10">
            <a:extLst>
              <a:ext uri="{FF2B5EF4-FFF2-40B4-BE49-F238E27FC236}">
                <a16:creationId xmlns:a16="http://schemas.microsoft.com/office/drawing/2014/main" id="{089FFCEA-2C81-47E2-9AAC-A40E1109F8F6}"/>
              </a:ext>
            </a:extLst>
          </p:cNvPr>
          <p:cNvSpPr/>
          <p:nvPr/>
        </p:nvSpPr>
        <p:spPr>
          <a:xfrm>
            <a:off x="6528460" y="5304498"/>
            <a:ext cx="4860000" cy="911165"/>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Pas de pourcentage d'anglais exigé</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Pas d'obligation d'utiliser une langue spécifique</a:t>
            </a:r>
          </a:p>
        </p:txBody>
      </p:sp>
      <p:sp>
        <p:nvSpPr>
          <p:cNvPr id="6" name="Forme libre 13">
            <a:extLst>
              <a:ext uri="{FF2B5EF4-FFF2-40B4-BE49-F238E27FC236}">
                <a16:creationId xmlns:a16="http://schemas.microsoft.com/office/drawing/2014/main" id="{15AF705E-5595-4204-A2F3-95CDF5A49FEF}"/>
              </a:ext>
            </a:extLst>
          </p:cNvPr>
          <p:cNvSpPr/>
          <p:nvPr/>
        </p:nvSpPr>
        <p:spPr>
          <a:xfrm>
            <a:off x="803540" y="5314950"/>
            <a:ext cx="4860000" cy="900713"/>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 est le pourcentage de cours en anglais nécessaire pour envisager un projet Erasmus Mundus en master ?</a:t>
            </a:r>
          </a:p>
        </p:txBody>
      </p:sp>
      <p:sp>
        <p:nvSpPr>
          <p:cNvPr id="7" name="ZoneTexte 6">
            <a:extLst>
              <a:ext uri="{FF2B5EF4-FFF2-40B4-BE49-F238E27FC236}">
                <a16:creationId xmlns:a16="http://schemas.microsoft.com/office/drawing/2014/main" id="{204AC483-6C8F-466F-89B2-C9B063E1E1D0}"/>
              </a:ext>
            </a:extLst>
          </p:cNvPr>
          <p:cNvSpPr txBox="1"/>
          <p:nvPr/>
        </p:nvSpPr>
        <p:spPr>
          <a:xfrm>
            <a:off x="465188" y="5498470"/>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4110BDDC-08F7-409E-A69E-694477E548A9}"/>
              </a:ext>
            </a:extLst>
          </p:cNvPr>
          <p:cNvSpPr txBox="1"/>
          <p:nvPr/>
        </p:nvSpPr>
        <p:spPr>
          <a:xfrm>
            <a:off x="6179960" y="5498470"/>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Forme libre 21">
            <a:extLst>
              <a:ext uri="{FF2B5EF4-FFF2-40B4-BE49-F238E27FC236}">
                <a16:creationId xmlns:a16="http://schemas.microsoft.com/office/drawing/2014/main" id="{B19DB9CC-F841-4CDB-97E2-763DEBB93F9C}"/>
              </a:ext>
            </a:extLst>
          </p:cNvPr>
          <p:cNvSpPr/>
          <p:nvPr/>
        </p:nvSpPr>
        <p:spPr>
          <a:xfrm>
            <a:off x="803540" y="1554480"/>
            <a:ext cx="4860000" cy="36347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Pouvez-vous nous rappeler ce que sont les activités préparatoires ?</a:t>
            </a:r>
          </a:p>
        </p:txBody>
      </p:sp>
      <p:sp>
        <p:nvSpPr>
          <p:cNvPr id="10" name="ZoneTexte 9">
            <a:extLst>
              <a:ext uri="{FF2B5EF4-FFF2-40B4-BE49-F238E27FC236}">
                <a16:creationId xmlns:a16="http://schemas.microsoft.com/office/drawing/2014/main" id="{2C1DECB1-2723-4CD0-9E2B-3D717872BCE9}"/>
              </a:ext>
            </a:extLst>
          </p:cNvPr>
          <p:cNvSpPr txBox="1"/>
          <p:nvPr/>
        </p:nvSpPr>
        <p:spPr>
          <a:xfrm>
            <a:off x="465188" y="3109749"/>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Forme libre 11">
            <a:extLst>
              <a:ext uri="{FF2B5EF4-FFF2-40B4-BE49-F238E27FC236}">
                <a16:creationId xmlns:a16="http://schemas.microsoft.com/office/drawing/2014/main" id="{787E31DD-15DA-4C89-8E40-84024E770EF7}"/>
              </a:ext>
            </a:extLst>
          </p:cNvPr>
          <p:cNvSpPr/>
          <p:nvPr/>
        </p:nvSpPr>
        <p:spPr>
          <a:xfrm>
            <a:off x="6528460" y="1554480"/>
            <a:ext cx="4860000" cy="3634739"/>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 concept d'année préparatoire n'est plus structurant comme il l'a été dans le passé.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Tous les contrats auront la même durée.</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La seule contrainte est que la première génération d'étudiants commence au plus tard ses études dans l'année académique qui suit l'année de sélection du projet. Par ailleurs,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 consortium doit organiser au moins 4 éditions du master.</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activités préparatoires incluent en particulier les activités nécessaires en vue de la première édition du master, </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comme par exemple : finalisation et signature de la convention de coopération entre partenaires,  mécanisme interne de gestion du contrat et des fonds alloués, campagne de promotion auprès des étudiants et des employeurs, finalisation des modalités de recrutements des étudiants/boursiers, organisation de la sélection et du recrutement, couverture assurance, etc.</a:t>
            </a:r>
          </a:p>
        </p:txBody>
      </p:sp>
      <p:sp>
        <p:nvSpPr>
          <p:cNvPr id="12" name="ZoneTexte 11">
            <a:extLst>
              <a:ext uri="{FF2B5EF4-FFF2-40B4-BE49-F238E27FC236}">
                <a16:creationId xmlns:a16="http://schemas.microsoft.com/office/drawing/2014/main" id="{3FECBFF2-3BCA-43F2-91EC-B125A216F5EB}"/>
              </a:ext>
            </a:extLst>
          </p:cNvPr>
          <p:cNvSpPr txBox="1"/>
          <p:nvPr/>
        </p:nvSpPr>
        <p:spPr>
          <a:xfrm>
            <a:off x="6179960" y="3109749"/>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439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1D727C-A964-4550-BD2C-204530FE1698}"/>
              </a:ext>
            </a:extLst>
          </p:cNvPr>
          <p:cNvSpPr>
            <a:spLocks noGrp="1"/>
          </p:cNvSpPr>
          <p:nvPr>
            <p:ph type="body" sz="quarter" idx="13"/>
          </p:nvPr>
        </p:nvSpPr>
        <p:spPr>
          <a:xfrm>
            <a:off x="487771" y="458131"/>
            <a:ext cx="738749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173736C8-8EBF-4E1A-9A17-A041B2E7377B}"/>
              </a:ext>
            </a:extLst>
          </p:cNvPr>
          <p:cNvSpPr>
            <a:spLocks noGrp="1"/>
          </p:cNvSpPr>
          <p:nvPr>
            <p:ph type="body" sz="quarter" idx="14"/>
          </p:nvPr>
        </p:nvSpPr>
        <p:spPr>
          <a:xfrm>
            <a:off x="487771" y="994299"/>
            <a:ext cx="3661319" cy="475667"/>
          </a:xfrm>
        </p:spPr>
        <p:txBody>
          <a:bodyPr/>
          <a:lstStyle/>
          <a:p>
            <a:r>
              <a:rPr lang="fr-FR" dirty="0">
                <a:solidFill>
                  <a:schemeClr val="tx2"/>
                </a:solidFill>
              </a:rPr>
              <a:t>Etudiants non-boursiers</a:t>
            </a:r>
          </a:p>
        </p:txBody>
      </p:sp>
      <p:sp>
        <p:nvSpPr>
          <p:cNvPr id="5" name="Forme libre 10">
            <a:extLst>
              <a:ext uri="{FF2B5EF4-FFF2-40B4-BE49-F238E27FC236}">
                <a16:creationId xmlns:a16="http://schemas.microsoft.com/office/drawing/2014/main" id="{FE2E1195-87A6-4981-8FA8-53B9FFC28A4A}"/>
              </a:ext>
            </a:extLst>
          </p:cNvPr>
          <p:cNvSpPr/>
          <p:nvPr/>
        </p:nvSpPr>
        <p:spPr>
          <a:xfrm>
            <a:off x="6427663" y="1530469"/>
            <a:ext cx="4860000" cy="2272713"/>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Oui, les étudiants non-boursiers payent les droits d'inscription.</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 consortium perçoit des bourses d'études jusqu'au 60ème étudiant max. + les coûts institutionnels jusqu'au 100ème étudiant.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Entre le 61ème et le 100ème étudiant, le consortium perçoit à la fois les coûts institutionnels et les droits d'inscription.</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 contrario, les étudiants boursiers sont exonérés de droits d'inscription.</a:t>
            </a:r>
          </a:p>
        </p:txBody>
      </p:sp>
      <p:sp>
        <p:nvSpPr>
          <p:cNvPr id="6" name="Forme libre 13">
            <a:extLst>
              <a:ext uri="{FF2B5EF4-FFF2-40B4-BE49-F238E27FC236}">
                <a16:creationId xmlns:a16="http://schemas.microsoft.com/office/drawing/2014/main" id="{2D3B8F06-3DF3-474B-9E65-3B4969AF2092}"/>
              </a:ext>
            </a:extLst>
          </p:cNvPr>
          <p:cNvSpPr/>
          <p:nvPr/>
        </p:nvSpPr>
        <p:spPr>
          <a:xfrm>
            <a:off x="904337" y="1530468"/>
            <a:ext cx="4860000" cy="227271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 étudiants non-boursiers pour lesquels le consortium perçoit les coûts institutionnels (750€/mois/étudiant) doivent-ils payer les droits d'inscription ?</a:t>
            </a:r>
          </a:p>
        </p:txBody>
      </p:sp>
      <p:sp>
        <p:nvSpPr>
          <p:cNvPr id="7" name="ZoneTexte 6">
            <a:extLst>
              <a:ext uri="{FF2B5EF4-FFF2-40B4-BE49-F238E27FC236}">
                <a16:creationId xmlns:a16="http://schemas.microsoft.com/office/drawing/2014/main" id="{B55EC50C-FC31-434A-AA95-39940478F311}"/>
              </a:ext>
            </a:extLst>
          </p:cNvPr>
          <p:cNvSpPr txBox="1"/>
          <p:nvPr/>
        </p:nvSpPr>
        <p:spPr>
          <a:xfrm>
            <a:off x="487771" y="240105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E2DD35C6-C355-46E2-AB7D-CE99188B99D0}"/>
              </a:ext>
            </a:extLst>
          </p:cNvPr>
          <p:cNvSpPr txBox="1"/>
          <p:nvPr/>
        </p:nvSpPr>
        <p:spPr>
          <a:xfrm>
            <a:off x="6061684" y="240105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Forme libre 21">
            <a:extLst>
              <a:ext uri="{FF2B5EF4-FFF2-40B4-BE49-F238E27FC236}">
                <a16:creationId xmlns:a16="http://schemas.microsoft.com/office/drawing/2014/main" id="{B0A79E5E-7EFD-44C2-A32F-47C501E8C339}"/>
              </a:ext>
            </a:extLst>
          </p:cNvPr>
          <p:cNvSpPr/>
          <p:nvPr/>
        </p:nvSpPr>
        <p:spPr>
          <a:xfrm>
            <a:off x="904337" y="3979497"/>
            <a:ext cx="4860000" cy="227271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Est-ce que les étudiants non-boursiers doivent être comptabilisés dans les quotas de nationalité ?</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 a-t-il toujours une distinction 75% </a:t>
            </a:r>
            <a:r>
              <a:rPr kumimoji="0" lang="fr-FR"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non-EU students </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25% </a:t>
            </a:r>
            <a:r>
              <a:rPr kumimoji="0" lang="fr-FR"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EU students </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ZoneTexte 9">
            <a:extLst>
              <a:ext uri="{FF2B5EF4-FFF2-40B4-BE49-F238E27FC236}">
                <a16:creationId xmlns:a16="http://schemas.microsoft.com/office/drawing/2014/main" id="{D58CEF21-0DC2-4965-8918-BC9C87926BC9}"/>
              </a:ext>
            </a:extLst>
          </p:cNvPr>
          <p:cNvSpPr txBox="1"/>
          <p:nvPr/>
        </p:nvSpPr>
        <p:spPr>
          <a:xfrm>
            <a:off x="487771" y="485424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Forme libre 11">
            <a:extLst>
              <a:ext uri="{FF2B5EF4-FFF2-40B4-BE49-F238E27FC236}">
                <a16:creationId xmlns:a16="http://schemas.microsoft.com/office/drawing/2014/main" id="{20CC0D40-9AB4-4050-A35F-5C3CE6F03DAD}"/>
              </a:ext>
            </a:extLst>
          </p:cNvPr>
          <p:cNvSpPr/>
          <p:nvPr/>
        </p:nvSpPr>
        <p:spPr>
          <a:xfrm>
            <a:off x="6425621" y="3979497"/>
            <a:ext cx="4860000" cy="227271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 règle des 75% / 25% n’existe plus.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Mais les projets doivent viser un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équilibre géographique : pas plus de 10% des bourses allouées (calcul réalisé sur la base des bourses réellement allouées) ne peuvent l'être à la même nationalité.</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Cette règle ne s'applique toutefois qu'au financement principal et pas aux bourses supplémentaires ciblant certaines régions.</a:t>
            </a:r>
          </a:p>
        </p:txBody>
      </p:sp>
      <p:sp>
        <p:nvSpPr>
          <p:cNvPr id="12" name="ZoneTexte 11">
            <a:extLst>
              <a:ext uri="{FF2B5EF4-FFF2-40B4-BE49-F238E27FC236}">
                <a16:creationId xmlns:a16="http://schemas.microsoft.com/office/drawing/2014/main" id="{7C231F29-F780-4B79-A35E-98B7AED9532B}"/>
              </a:ext>
            </a:extLst>
          </p:cNvPr>
          <p:cNvSpPr txBox="1"/>
          <p:nvPr/>
        </p:nvSpPr>
        <p:spPr>
          <a:xfrm>
            <a:off x="6061684" y="485424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90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E51A9C2-AEC4-4E64-B5DB-55682054F1A0}"/>
              </a:ext>
            </a:extLst>
          </p:cNvPr>
          <p:cNvSpPr>
            <a:spLocks noGrp="1"/>
          </p:cNvSpPr>
          <p:nvPr>
            <p:ph type="body" sz="quarter" idx="13"/>
          </p:nvPr>
        </p:nvSpPr>
        <p:spPr>
          <a:xfrm>
            <a:off x="487771" y="458131"/>
            <a:ext cx="728462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9E0D03A5-0FF8-406F-8F42-C378669F539C}"/>
              </a:ext>
            </a:extLst>
          </p:cNvPr>
          <p:cNvSpPr>
            <a:spLocks noGrp="1"/>
          </p:cNvSpPr>
          <p:nvPr>
            <p:ph type="body" sz="quarter" idx="14"/>
          </p:nvPr>
        </p:nvSpPr>
        <p:spPr>
          <a:xfrm>
            <a:off x="487770" y="1042604"/>
            <a:ext cx="4267109" cy="475667"/>
          </a:xfrm>
        </p:spPr>
        <p:txBody>
          <a:bodyPr/>
          <a:lstStyle/>
          <a:p>
            <a:r>
              <a:rPr lang="fr-FR" dirty="0">
                <a:solidFill>
                  <a:schemeClr val="tx2"/>
                </a:solidFill>
              </a:rPr>
              <a:t>Bourses &amp; besoins individuels</a:t>
            </a:r>
          </a:p>
        </p:txBody>
      </p:sp>
      <p:sp>
        <p:nvSpPr>
          <p:cNvPr id="5" name="Forme libre 10">
            <a:extLst>
              <a:ext uri="{FF2B5EF4-FFF2-40B4-BE49-F238E27FC236}">
                <a16:creationId xmlns:a16="http://schemas.microsoft.com/office/drawing/2014/main" id="{118619D5-58CD-44F8-9FF9-72B8FBB6D12D}"/>
              </a:ext>
            </a:extLst>
          </p:cNvPr>
          <p:cNvSpPr/>
          <p:nvPr/>
        </p:nvSpPr>
        <p:spPr>
          <a:xfrm>
            <a:off x="6425621" y="1617354"/>
            <a:ext cx="4860000" cy="164896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 bourse Erasmus Mundus est cumulable avec d'autres financements.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 France, les périodes de formation en milieu professionnel/stage en vue d'obtenir un diplôme font l'objet d'une convention entre le stagiaire, l'organisme d'accueil et l'établissement d'enseignement, et d'une gratification obligatoire au-delà de deux mois de stage.</a:t>
            </a:r>
          </a:p>
        </p:txBody>
      </p:sp>
      <p:sp>
        <p:nvSpPr>
          <p:cNvPr id="6" name="Forme libre 13">
            <a:extLst>
              <a:ext uri="{FF2B5EF4-FFF2-40B4-BE49-F238E27FC236}">
                <a16:creationId xmlns:a16="http://schemas.microsoft.com/office/drawing/2014/main" id="{B6100358-26C9-484D-BC8E-90DC4AB3F347}"/>
              </a:ext>
            </a:extLst>
          </p:cNvPr>
          <p:cNvSpPr/>
          <p:nvPr/>
        </p:nvSpPr>
        <p:spPr>
          <a:xfrm>
            <a:off x="1024657" y="1621102"/>
            <a:ext cx="4860000" cy="166520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Est-ce que le cumul des bourses mensuelles avec les indemnités de stages est autorisé ?</a:t>
            </a:r>
          </a:p>
        </p:txBody>
      </p:sp>
      <p:sp>
        <p:nvSpPr>
          <p:cNvPr id="7" name="ZoneTexte 6">
            <a:extLst>
              <a:ext uri="{FF2B5EF4-FFF2-40B4-BE49-F238E27FC236}">
                <a16:creationId xmlns:a16="http://schemas.microsoft.com/office/drawing/2014/main" id="{68E42F2C-68CA-49A3-AE2C-8694BEE10047}"/>
              </a:ext>
            </a:extLst>
          </p:cNvPr>
          <p:cNvSpPr txBox="1"/>
          <p:nvPr/>
        </p:nvSpPr>
        <p:spPr>
          <a:xfrm>
            <a:off x="629395" y="219209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D847ABD5-C601-4715-8B33-2131F748C73F}"/>
              </a:ext>
            </a:extLst>
          </p:cNvPr>
          <p:cNvSpPr txBox="1"/>
          <p:nvPr/>
        </p:nvSpPr>
        <p:spPr>
          <a:xfrm>
            <a:off x="6078617" y="219209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Forme libre 21">
            <a:extLst>
              <a:ext uri="{FF2B5EF4-FFF2-40B4-BE49-F238E27FC236}">
                <a16:creationId xmlns:a16="http://schemas.microsoft.com/office/drawing/2014/main" id="{33068546-99A8-4225-B7EF-89BB55999D75}"/>
              </a:ext>
            </a:extLst>
          </p:cNvPr>
          <p:cNvSpPr/>
          <p:nvPr/>
        </p:nvSpPr>
        <p:spPr>
          <a:xfrm>
            <a:off x="1024657" y="3429001"/>
            <a:ext cx="4860000" cy="298255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 le montant des coûts unitaires des besoins individuels n'est pas totalement utilisé, est-il possible de le transformer en bourses pour les distribuer aux étudiants non-boursiers initialement ? De fait, est-ce que cela veut dire que des étudiants non-boursiers se retrouvent boursiers ?</a:t>
            </a:r>
          </a:p>
        </p:txBody>
      </p:sp>
      <p:sp>
        <p:nvSpPr>
          <p:cNvPr id="10" name="ZoneTexte 9">
            <a:extLst>
              <a:ext uri="{FF2B5EF4-FFF2-40B4-BE49-F238E27FC236}">
                <a16:creationId xmlns:a16="http://schemas.microsoft.com/office/drawing/2014/main" id="{921B8C96-16DE-4F47-900E-31E85D58B960}"/>
              </a:ext>
            </a:extLst>
          </p:cNvPr>
          <p:cNvSpPr txBox="1"/>
          <p:nvPr/>
        </p:nvSpPr>
        <p:spPr>
          <a:xfrm>
            <a:off x="629395" y="505434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Forme libre 11">
            <a:extLst>
              <a:ext uri="{FF2B5EF4-FFF2-40B4-BE49-F238E27FC236}">
                <a16:creationId xmlns:a16="http://schemas.microsoft.com/office/drawing/2014/main" id="{E7F42FBB-8873-4D10-9C42-FFA03D2C58EA}"/>
              </a:ext>
            </a:extLst>
          </p:cNvPr>
          <p:cNvSpPr/>
          <p:nvPr/>
        </p:nvSpPr>
        <p:spPr>
          <a:xfrm>
            <a:off x="6425621" y="3429000"/>
            <a:ext cx="4860000" cy="2981937"/>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fonds alloués pour les besoins individuels non utilisés pourront être transformés en bourses et inversement. Cela ne s'applique pas, par contre, aux coûts institutionnels.</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 principe, ces crédits ne peuvent être utilisés que pour recruter un (des) étudiant(s) lors de la prochaine sélection. En effet, le critère d'attribution d'une bourse est le critère d'excellence.</a:t>
            </a:r>
          </a:p>
        </p:txBody>
      </p:sp>
      <p:sp>
        <p:nvSpPr>
          <p:cNvPr id="12" name="ZoneTexte 11">
            <a:extLst>
              <a:ext uri="{FF2B5EF4-FFF2-40B4-BE49-F238E27FC236}">
                <a16:creationId xmlns:a16="http://schemas.microsoft.com/office/drawing/2014/main" id="{4D2C057B-327D-4EAC-8F5F-654D33A0C2F8}"/>
              </a:ext>
            </a:extLst>
          </p:cNvPr>
          <p:cNvSpPr txBox="1"/>
          <p:nvPr/>
        </p:nvSpPr>
        <p:spPr>
          <a:xfrm>
            <a:off x="6078617" y="505434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701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E51A9C2-AEC4-4E64-B5DB-55682054F1A0}"/>
              </a:ext>
            </a:extLst>
          </p:cNvPr>
          <p:cNvSpPr>
            <a:spLocks noGrp="1"/>
          </p:cNvSpPr>
          <p:nvPr>
            <p:ph type="body" sz="quarter" idx="13"/>
          </p:nvPr>
        </p:nvSpPr>
        <p:spPr>
          <a:xfrm>
            <a:off x="487771" y="458131"/>
            <a:ext cx="728462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9E0D03A5-0FF8-406F-8F42-C378669F539C}"/>
              </a:ext>
            </a:extLst>
          </p:cNvPr>
          <p:cNvSpPr>
            <a:spLocks noGrp="1"/>
          </p:cNvSpPr>
          <p:nvPr>
            <p:ph type="body" sz="quarter" idx="14"/>
          </p:nvPr>
        </p:nvSpPr>
        <p:spPr>
          <a:xfrm>
            <a:off x="487770" y="1042604"/>
            <a:ext cx="4267109" cy="475667"/>
          </a:xfrm>
        </p:spPr>
        <p:txBody>
          <a:bodyPr/>
          <a:lstStyle/>
          <a:p>
            <a:r>
              <a:rPr lang="fr-FR" dirty="0">
                <a:solidFill>
                  <a:schemeClr val="tx2"/>
                </a:solidFill>
              </a:rPr>
              <a:t>Bourses &amp; mobilité</a:t>
            </a:r>
          </a:p>
        </p:txBody>
      </p:sp>
      <p:sp>
        <p:nvSpPr>
          <p:cNvPr id="5" name="Forme libre 10">
            <a:extLst>
              <a:ext uri="{FF2B5EF4-FFF2-40B4-BE49-F238E27FC236}">
                <a16:creationId xmlns:a16="http://schemas.microsoft.com/office/drawing/2014/main" id="{118619D5-58CD-44F8-9FF9-72B8FBB6D12D}"/>
              </a:ext>
            </a:extLst>
          </p:cNvPr>
          <p:cNvSpPr/>
          <p:nvPr/>
        </p:nvSpPr>
        <p:spPr>
          <a:xfrm>
            <a:off x="6426481" y="4259672"/>
            <a:ext cx="4860000" cy="1990446"/>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400" dirty="0">
                <a:solidFill>
                  <a:schemeClr val="tx2"/>
                </a:solidFill>
                <a:latin typeface="Arial" panose="020B0604020202020204" pitchFamily="34" charset="0"/>
                <a:cs typeface="Arial" panose="020B0604020202020204" pitchFamily="34" charset="0"/>
              </a:rPr>
              <a:t>Le principe de performance financière ne s’applique pas à l’action Erasmus Mundus. La sous-utilisation des crédits alloués n’a donc pas d’incidence sur d’éventuelles futures candidatures à des projets Erasmus Mundus. </a:t>
            </a:r>
          </a:p>
          <a:p>
            <a:pPr marL="180975" lvl="0" algn="just" defTabSz="800100">
              <a:lnSpc>
                <a:spcPct val="90000"/>
              </a:lnSpc>
              <a:spcBef>
                <a:spcPct val="0"/>
              </a:spcBef>
              <a:spcAft>
                <a:spcPct val="35000"/>
              </a:spcAft>
              <a:defRPr/>
            </a:pPr>
            <a:r>
              <a:rPr lang="fr-FR" sz="1400" dirty="0">
                <a:solidFill>
                  <a:schemeClr val="tx2"/>
                </a:solidFill>
                <a:latin typeface="Arial" panose="020B0604020202020204" pitchFamily="34" charset="0"/>
                <a:cs typeface="Arial" panose="020B0604020202020204" pitchFamily="34" charset="0"/>
              </a:rPr>
              <a:t>En cas d’empêchement des mobilités, nous vous conseillons de prendre contact avec l’EACEA.</a:t>
            </a:r>
          </a:p>
        </p:txBody>
      </p:sp>
      <p:sp>
        <p:nvSpPr>
          <p:cNvPr id="6" name="Forme libre 13">
            <a:extLst>
              <a:ext uri="{FF2B5EF4-FFF2-40B4-BE49-F238E27FC236}">
                <a16:creationId xmlns:a16="http://schemas.microsoft.com/office/drawing/2014/main" id="{B6100358-26C9-484D-BC8E-90DC4AB3F347}"/>
              </a:ext>
            </a:extLst>
          </p:cNvPr>
          <p:cNvSpPr/>
          <p:nvPr/>
        </p:nvSpPr>
        <p:spPr>
          <a:xfrm>
            <a:off x="905519" y="4272197"/>
            <a:ext cx="4860000" cy="1990446"/>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En cas d'impact sur la mobilité (crise sanitaire, cours en distanciel, etc.), qu'en est-il du taux de réalisation du budget ? Existe-t-il une clause de force majeure (CFM) comme pour la mobilité d’études ?</a:t>
            </a:r>
          </a:p>
        </p:txBody>
      </p:sp>
      <p:sp>
        <p:nvSpPr>
          <p:cNvPr id="7" name="ZoneTexte 6">
            <a:extLst>
              <a:ext uri="{FF2B5EF4-FFF2-40B4-BE49-F238E27FC236}">
                <a16:creationId xmlns:a16="http://schemas.microsoft.com/office/drawing/2014/main" id="{68E42F2C-68CA-49A3-AE2C-8694BEE10047}"/>
              </a:ext>
            </a:extLst>
          </p:cNvPr>
          <p:cNvSpPr txBox="1"/>
          <p:nvPr/>
        </p:nvSpPr>
        <p:spPr>
          <a:xfrm>
            <a:off x="517003" y="5005810"/>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D847ABD5-C601-4715-8B33-2131F748C73F}"/>
              </a:ext>
            </a:extLst>
          </p:cNvPr>
          <p:cNvSpPr txBox="1"/>
          <p:nvPr/>
        </p:nvSpPr>
        <p:spPr>
          <a:xfrm>
            <a:off x="6075258" y="499328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Forme libre 21">
            <a:extLst>
              <a:ext uri="{FF2B5EF4-FFF2-40B4-BE49-F238E27FC236}">
                <a16:creationId xmlns:a16="http://schemas.microsoft.com/office/drawing/2014/main" id="{33068546-99A8-4225-B7EF-89BB55999D75}"/>
              </a:ext>
            </a:extLst>
          </p:cNvPr>
          <p:cNvSpPr/>
          <p:nvPr/>
        </p:nvSpPr>
        <p:spPr>
          <a:xfrm>
            <a:off x="905519" y="1957596"/>
            <a:ext cx="4860000" cy="211587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Un étudiant français boursier au titre d’un master conjoint Erasmus Mundus touchera-t-il sa bourse pour un semestre passé dans une université française ?</a:t>
            </a:r>
          </a:p>
        </p:txBody>
      </p:sp>
      <p:sp>
        <p:nvSpPr>
          <p:cNvPr id="10" name="ZoneTexte 9">
            <a:extLst>
              <a:ext uri="{FF2B5EF4-FFF2-40B4-BE49-F238E27FC236}">
                <a16:creationId xmlns:a16="http://schemas.microsoft.com/office/drawing/2014/main" id="{921B8C96-16DE-4F47-900E-31E85D58B960}"/>
              </a:ext>
            </a:extLst>
          </p:cNvPr>
          <p:cNvSpPr txBox="1"/>
          <p:nvPr/>
        </p:nvSpPr>
        <p:spPr>
          <a:xfrm>
            <a:off x="517003" y="2945263"/>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Forme libre 11">
            <a:extLst>
              <a:ext uri="{FF2B5EF4-FFF2-40B4-BE49-F238E27FC236}">
                <a16:creationId xmlns:a16="http://schemas.microsoft.com/office/drawing/2014/main" id="{E7F42FBB-8873-4D10-9C42-FFA03D2C58EA}"/>
              </a:ext>
            </a:extLst>
          </p:cNvPr>
          <p:cNvSpPr/>
          <p:nvPr/>
        </p:nvSpPr>
        <p:spPr>
          <a:xfrm>
            <a:off x="6426481" y="1957596"/>
            <a:ext cx="4860000" cy="2115872"/>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lang="fr-FR" sz="1400" dirty="0">
                <a:solidFill>
                  <a:schemeClr val="tx2"/>
                </a:solidFill>
                <a:latin typeface="Arial" panose="020B0604020202020204" pitchFamily="34" charset="0"/>
                <a:cs typeface="Arial" panose="020B0604020202020204" pitchFamily="34" charset="0"/>
              </a:rPr>
              <a:t>Oui, la bourse Erasmus Mundus est mensuelle et versée pour toute la durée du master, même lorsque l’étudiant étudie dans le pays dont il a la nationalité et/ou son pays de résidence.</a:t>
            </a:r>
          </a:p>
        </p:txBody>
      </p:sp>
      <p:sp>
        <p:nvSpPr>
          <p:cNvPr id="12" name="ZoneTexte 11">
            <a:extLst>
              <a:ext uri="{FF2B5EF4-FFF2-40B4-BE49-F238E27FC236}">
                <a16:creationId xmlns:a16="http://schemas.microsoft.com/office/drawing/2014/main" id="{4D2C057B-327D-4EAC-8F5F-654D33A0C2F8}"/>
              </a:ext>
            </a:extLst>
          </p:cNvPr>
          <p:cNvSpPr txBox="1"/>
          <p:nvPr/>
        </p:nvSpPr>
        <p:spPr>
          <a:xfrm>
            <a:off x="6075258" y="294051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86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E51A9C2-AEC4-4E64-B5DB-55682054F1A0}"/>
              </a:ext>
            </a:extLst>
          </p:cNvPr>
          <p:cNvSpPr>
            <a:spLocks noGrp="1"/>
          </p:cNvSpPr>
          <p:nvPr>
            <p:ph type="body" sz="quarter" idx="13"/>
          </p:nvPr>
        </p:nvSpPr>
        <p:spPr>
          <a:xfrm>
            <a:off x="487771" y="458131"/>
            <a:ext cx="728462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9E0D03A5-0FF8-406F-8F42-C378669F539C}"/>
              </a:ext>
            </a:extLst>
          </p:cNvPr>
          <p:cNvSpPr>
            <a:spLocks noGrp="1"/>
          </p:cNvSpPr>
          <p:nvPr>
            <p:ph type="body" sz="quarter" idx="14"/>
          </p:nvPr>
        </p:nvSpPr>
        <p:spPr>
          <a:xfrm>
            <a:off x="487770" y="1042604"/>
            <a:ext cx="5817780" cy="475667"/>
          </a:xfrm>
        </p:spPr>
        <p:txBody>
          <a:bodyPr/>
          <a:lstStyle/>
          <a:p>
            <a:r>
              <a:rPr lang="fr-FR" dirty="0">
                <a:solidFill>
                  <a:schemeClr val="tx2"/>
                </a:solidFill>
              </a:rPr>
              <a:t>Coûts institutionnels et droits d’inscription</a:t>
            </a:r>
          </a:p>
        </p:txBody>
      </p:sp>
      <p:sp>
        <p:nvSpPr>
          <p:cNvPr id="5" name="Forme libre 10">
            <a:extLst>
              <a:ext uri="{FF2B5EF4-FFF2-40B4-BE49-F238E27FC236}">
                <a16:creationId xmlns:a16="http://schemas.microsoft.com/office/drawing/2014/main" id="{118619D5-58CD-44F8-9FF9-72B8FBB6D12D}"/>
              </a:ext>
            </a:extLst>
          </p:cNvPr>
          <p:cNvSpPr/>
          <p:nvPr/>
        </p:nvSpPr>
        <p:spPr>
          <a:xfrm>
            <a:off x="6425621" y="1617354"/>
            <a:ext cx="4860000" cy="152251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lang="fr-FR" sz="1400" dirty="0">
                <a:solidFill>
                  <a:schemeClr val="tx2"/>
                </a:solidFill>
                <a:latin typeface="Arial" panose="020B0604020202020204" pitchFamily="34" charset="0"/>
                <a:cs typeface="Arial" panose="020B0604020202020204" pitchFamily="34" charset="0"/>
              </a:rPr>
              <a:t>Oui, les coûts institutionnels ont vocation à financer tous les coûts liés au fonctionnement du programme d’études. Cela inclut les coûts de personnel et, à titre d’exemple, un contrat à temps partiel.</a:t>
            </a:r>
          </a:p>
        </p:txBody>
      </p:sp>
      <p:sp>
        <p:nvSpPr>
          <p:cNvPr id="6" name="Forme libre 13">
            <a:extLst>
              <a:ext uri="{FF2B5EF4-FFF2-40B4-BE49-F238E27FC236}">
                <a16:creationId xmlns:a16="http://schemas.microsoft.com/office/drawing/2014/main" id="{B6100358-26C9-484D-BC8E-90DC4AB3F347}"/>
              </a:ext>
            </a:extLst>
          </p:cNvPr>
          <p:cNvSpPr/>
          <p:nvPr/>
        </p:nvSpPr>
        <p:spPr>
          <a:xfrm>
            <a:off x="1024657" y="1621102"/>
            <a:ext cx="4860000" cy="152251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schemeClr val="bg1"/>
                </a:solidFill>
                <a:latin typeface="Arial" panose="020B0604020202020204" pitchFamily="34" charset="0"/>
                <a:cs typeface="Arial" panose="020B0604020202020204" pitchFamily="34" charset="0"/>
              </a:rPr>
              <a:t>Les coûts institutionnels permettent-ils de financer les coûts de personnel ? Un contrat à temps partiel ?</a:t>
            </a:r>
            <a:endParaRPr kumimoji="0" lang="fr-FR"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8E42F2C-68CA-49A3-AE2C-8694BEE10047}"/>
              </a:ext>
            </a:extLst>
          </p:cNvPr>
          <p:cNvSpPr txBox="1"/>
          <p:nvPr/>
        </p:nvSpPr>
        <p:spPr>
          <a:xfrm>
            <a:off x="629395" y="219209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D847ABD5-C601-4715-8B33-2131F748C73F}"/>
              </a:ext>
            </a:extLst>
          </p:cNvPr>
          <p:cNvSpPr txBox="1"/>
          <p:nvPr/>
        </p:nvSpPr>
        <p:spPr>
          <a:xfrm>
            <a:off x="6078617" y="2192094"/>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Forme libre 21">
            <a:extLst>
              <a:ext uri="{FF2B5EF4-FFF2-40B4-BE49-F238E27FC236}">
                <a16:creationId xmlns:a16="http://schemas.microsoft.com/office/drawing/2014/main" id="{33068546-99A8-4225-B7EF-89BB55999D75}"/>
              </a:ext>
            </a:extLst>
          </p:cNvPr>
          <p:cNvSpPr/>
          <p:nvPr/>
        </p:nvSpPr>
        <p:spPr>
          <a:xfrm>
            <a:off x="1024657" y="3286307"/>
            <a:ext cx="4860000" cy="189529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schemeClr val="bg1"/>
                </a:solidFill>
                <a:latin typeface="Arial" panose="020B0604020202020204" pitchFamily="34" charset="0"/>
                <a:cs typeface="Arial" panose="020B0604020202020204" pitchFamily="34" charset="0"/>
              </a:rPr>
              <a:t>Les droits d'inscription devront-ils être du même montant dans tous les pays partenaires ?</a:t>
            </a:r>
          </a:p>
          <a:p>
            <a:pPr marL="180975" lvl="0" algn="just" defTabSz="800100">
              <a:lnSpc>
                <a:spcPct val="90000"/>
              </a:lnSpc>
              <a:spcBef>
                <a:spcPct val="0"/>
              </a:spcBef>
              <a:spcAft>
                <a:spcPct val="35000"/>
              </a:spcAft>
              <a:defRPr/>
            </a:pPr>
            <a:endParaRPr kumimoji="0" lang="fr-FR"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921B8C96-16DE-4F47-900E-31E85D58B960}"/>
              </a:ext>
            </a:extLst>
          </p:cNvPr>
          <p:cNvSpPr txBox="1"/>
          <p:nvPr/>
        </p:nvSpPr>
        <p:spPr>
          <a:xfrm>
            <a:off x="605494" y="381743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Forme libre 11">
            <a:extLst>
              <a:ext uri="{FF2B5EF4-FFF2-40B4-BE49-F238E27FC236}">
                <a16:creationId xmlns:a16="http://schemas.microsoft.com/office/drawing/2014/main" id="{E7F42FBB-8873-4D10-9C42-FFA03D2C58EA}"/>
              </a:ext>
            </a:extLst>
          </p:cNvPr>
          <p:cNvSpPr/>
          <p:nvPr/>
        </p:nvSpPr>
        <p:spPr>
          <a:xfrm>
            <a:off x="6425621" y="3285685"/>
            <a:ext cx="4860000" cy="1895915"/>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lang="fr-FR" sz="1400" dirty="0">
                <a:solidFill>
                  <a:schemeClr val="tx2"/>
                </a:solidFill>
                <a:latin typeface="Arial" panose="020B0604020202020204" pitchFamily="34" charset="0"/>
                <a:cs typeface="Arial" panose="020B0604020202020204" pitchFamily="34" charset="0"/>
              </a:rPr>
              <a:t>Les droits d’inscription dépendent de la législation de chaque pays. Les EES du consortium d’un master conjoint Erasmus Mundus doivent donc fixer le montant des droits d’inscription selon leurs propres règles nationales.</a:t>
            </a:r>
          </a:p>
        </p:txBody>
      </p:sp>
      <p:sp>
        <p:nvSpPr>
          <p:cNvPr id="12" name="ZoneTexte 11">
            <a:extLst>
              <a:ext uri="{FF2B5EF4-FFF2-40B4-BE49-F238E27FC236}">
                <a16:creationId xmlns:a16="http://schemas.microsoft.com/office/drawing/2014/main" id="{4D2C057B-327D-4EAC-8F5F-654D33A0C2F8}"/>
              </a:ext>
            </a:extLst>
          </p:cNvPr>
          <p:cNvSpPr txBox="1"/>
          <p:nvPr/>
        </p:nvSpPr>
        <p:spPr>
          <a:xfrm>
            <a:off x="6078617" y="390308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005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D5B009-BC9E-4EF0-944E-600B88783495}"/>
              </a:ext>
            </a:extLst>
          </p:cNvPr>
          <p:cNvSpPr>
            <a:spLocks noGrp="1"/>
          </p:cNvSpPr>
          <p:nvPr>
            <p:ph type="body" sz="quarter" idx="13"/>
          </p:nvPr>
        </p:nvSpPr>
        <p:spPr>
          <a:xfrm>
            <a:off x="487771" y="458131"/>
            <a:ext cx="752465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BF92D193-239B-45FF-A417-CDC81D65E37D}"/>
              </a:ext>
            </a:extLst>
          </p:cNvPr>
          <p:cNvSpPr>
            <a:spLocks noGrp="1"/>
          </p:cNvSpPr>
          <p:nvPr>
            <p:ph type="body" sz="quarter" idx="14"/>
          </p:nvPr>
        </p:nvSpPr>
        <p:spPr>
          <a:xfrm>
            <a:off x="487771" y="1031135"/>
            <a:ext cx="1935162" cy="475667"/>
          </a:xfrm>
        </p:spPr>
        <p:txBody>
          <a:bodyPr/>
          <a:lstStyle/>
          <a:p>
            <a:r>
              <a:rPr lang="fr-FR" dirty="0">
                <a:solidFill>
                  <a:schemeClr val="tx2"/>
                </a:solidFill>
              </a:rPr>
              <a:t>Partenariat</a:t>
            </a:r>
          </a:p>
        </p:txBody>
      </p:sp>
      <p:sp>
        <p:nvSpPr>
          <p:cNvPr id="5" name="Forme libre 10">
            <a:extLst>
              <a:ext uri="{FF2B5EF4-FFF2-40B4-BE49-F238E27FC236}">
                <a16:creationId xmlns:a16="http://schemas.microsoft.com/office/drawing/2014/main" id="{61F9CB90-B0DA-4016-9A62-29B0F2D60EF8}"/>
              </a:ext>
            </a:extLst>
          </p:cNvPr>
          <p:cNvSpPr/>
          <p:nvPr/>
        </p:nvSpPr>
        <p:spPr>
          <a:xfrm>
            <a:off x="6421543" y="1791296"/>
            <a:ext cx="4860000" cy="21042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 consortium d’un Master conjoint Erasmus Mundus doit être composé d'au mois 3 EES issus de 3 pays différents dont au moins 2 EES issus de 2 pays programme.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Il n'y a pas de maximum dans le nombre des partenaires issus de pays tiers ou de pays programme.</a:t>
            </a:r>
          </a:p>
        </p:txBody>
      </p:sp>
      <p:sp>
        <p:nvSpPr>
          <p:cNvPr id="6" name="Forme libre 13">
            <a:extLst>
              <a:ext uri="{FF2B5EF4-FFF2-40B4-BE49-F238E27FC236}">
                <a16:creationId xmlns:a16="http://schemas.microsoft.com/office/drawing/2014/main" id="{E00DD036-26A9-466E-9229-7E5416A86011}"/>
              </a:ext>
            </a:extLst>
          </p:cNvPr>
          <p:cNvSpPr/>
          <p:nvPr/>
        </p:nvSpPr>
        <p:spPr>
          <a:xfrm>
            <a:off x="1024657" y="1791296"/>
            <a:ext cx="4860000" cy="21042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 a-t-il un nombre maximum de partenaires internationaux</a:t>
            </a:r>
            <a:r>
              <a:rPr kumimoji="0" lang="fr-FR" sz="16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lang="fr-FR" sz="1600" b="1" dirty="0">
                <a:solidFill>
                  <a:prstClr val="white"/>
                </a:solidFill>
                <a:latin typeface="Arial" panose="020B0604020202020204" pitchFamily="34" charset="0"/>
                <a:cs typeface="Arial" panose="020B0604020202020204" pitchFamily="34" charset="0"/>
              </a:rPr>
              <a:t> </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Doivent-ils être tous européens ?</a:t>
            </a:r>
          </a:p>
        </p:txBody>
      </p:sp>
      <p:sp>
        <p:nvSpPr>
          <p:cNvPr id="7" name="ZoneTexte 6">
            <a:extLst>
              <a:ext uri="{FF2B5EF4-FFF2-40B4-BE49-F238E27FC236}">
                <a16:creationId xmlns:a16="http://schemas.microsoft.com/office/drawing/2014/main" id="{16D316EC-26D2-4675-B6BE-F2E7F05A5C97}"/>
              </a:ext>
            </a:extLst>
          </p:cNvPr>
          <p:cNvSpPr txBox="1"/>
          <p:nvPr/>
        </p:nvSpPr>
        <p:spPr>
          <a:xfrm>
            <a:off x="673325" y="2583346"/>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A202BA75-6751-42D8-A6FF-C9DAE984EC1B}"/>
              </a:ext>
            </a:extLst>
          </p:cNvPr>
          <p:cNvSpPr txBox="1"/>
          <p:nvPr/>
        </p:nvSpPr>
        <p:spPr>
          <a:xfrm>
            <a:off x="6096000" y="2581805"/>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3" name="Forme libre 13">
            <a:extLst>
              <a:ext uri="{FF2B5EF4-FFF2-40B4-BE49-F238E27FC236}">
                <a16:creationId xmlns:a16="http://schemas.microsoft.com/office/drawing/2014/main" id="{9DC37AA7-1C49-49AD-8853-BE58C834F3EF}"/>
              </a:ext>
            </a:extLst>
          </p:cNvPr>
          <p:cNvSpPr/>
          <p:nvPr/>
        </p:nvSpPr>
        <p:spPr>
          <a:xfrm>
            <a:off x="1024657" y="4067962"/>
            <a:ext cx="4860000" cy="21042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Un consortium Erasmus </a:t>
            </a:r>
            <a:r>
              <a:rPr lang="fr-FR" sz="1600" b="1" dirty="0" err="1">
                <a:solidFill>
                  <a:prstClr val="white"/>
                </a:solidFill>
                <a:latin typeface="Arial" panose="020B0604020202020204" pitchFamily="34" charset="0"/>
                <a:cs typeface="Arial" panose="020B0604020202020204" pitchFamily="34" charset="0"/>
              </a:rPr>
              <a:t>Mundus</a:t>
            </a:r>
            <a:r>
              <a:rPr lang="fr-FR" sz="1600" b="1" dirty="0">
                <a:solidFill>
                  <a:prstClr val="white"/>
                </a:solidFill>
                <a:latin typeface="Arial" panose="020B0604020202020204" pitchFamily="34" charset="0"/>
                <a:cs typeface="Arial" panose="020B0604020202020204" pitchFamily="34" charset="0"/>
              </a:rPr>
              <a:t> peut-il associer des partenaires non-universitaires (entreprises, ONG, fondations, structures culturelles), et si oui, dans quelle proportion?</a:t>
            </a:r>
          </a:p>
        </p:txBody>
      </p:sp>
      <p:sp>
        <p:nvSpPr>
          <p:cNvPr id="14" name="Forme libre 13">
            <a:extLst>
              <a:ext uri="{FF2B5EF4-FFF2-40B4-BE49-F238E27FC236}">
                <a16:creationId xmlns:a16="http://schemas.microsoft.com/office/drawing/2014/main" id="{293367D7-69B9-40F7-AC7D-7940784D5A69}"/>
              </a:ext>
            </a:extLst>
          </p:cNvPr>
          <p:cNvSpPr/>
          <p:nvPr/>
        </p:nvSpPr>
        <p:spPr>
          <a:xfrm>
            <a:off x="6421543" y="4067962"/>
            <a:ext cx="4860000" cy="21042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dirty="0">
                <a:solidFill>
                  <a:schemeClr val="tx2"/>
                </a:solidFill>
                <a:latin typeface="Arial" panose="020B0604020202020204" pitchFamily="34" charset="0"/>
                <a:cs typeface="Arial" panose="020B0604020202020204" pitchFamily="34" charset="0"/>
              </a:rPr>
              <a:t>Le consortium d’un master conjoint Erasmus Mundus peut tout à fait inclure des partenaires non-universitaires. Ces derniers peuvent être </a:t>
            </a:r>
            <a:r>
              <a:rPr lang="fr-FR" sz="1600" i="1" dirty="0">
                <a:solidFill>
                  <a:schemeClr val="tx2"/>
                </a:solidFill>
                <a:latin typeface="Arial" panose="020B0604020202020204" pitchFamily="34" charset="0"/>
                <a:cs typeface="Arial" panose="020B0604020202020204" pitchFamily="34" charset="0"/>
              </a:rPr>
              <a:t>full </a:t>
            </a:r>
            <a:r>
              <a:rPr lang="fr-FR" sz="1600" i="1" dirty="0" err="1">
                <a:solidFill>
                  <a:schemeClr val="tx2"/>
                </a:solidFill>
                <a:latin typeface="Arial" panose="020B0604020202020204" pitchFamily="34" charset="0"/>
                <a:cs typeface="Arial" panose="020B0604020202020204" pitchFamily="34" charset="0"/>
              </a:rPr>
              <a:t>partners</a:t>
            </a:r>
            <a:r>
              <a:rPr lang="fr-FR" sz="1600" dirty="0">
                <a:solidFill>
                  <a:schemeClr val="tx2"/>
                </a:solidFill>
                <a:latin typeface="Arial" panose="020B0604020202020204" pitchFamily="34" charset="0"/>
                <a:cs typeface="Arial" panose="020B0604020202020204" pitchFamily="34" charset="0"/>
              </a:rPr>
              <a:t> ou partenaires associés. </a:t>
            </a:r>
          </a:p>
        </p:txBody>
      </p:sp>
      <p:sp>
        <p:nvSpPr>
          <p:cNvPr id="12" name="ZoneTexte 11">
            <a:extLst>
              <a:ext uri="{FF2B5EF4-FFF2-40B4-BE49-F238E27FC236}">
                <a16:creationId xmlns:a16="http://schemas.microsoft.com/office/drawing/2014/main" id="{7AF65A88-7353-49B4-9C21-F86A226E0AA2}"/>
              </a:ext>
            </a:extLst>
          </p:cNvPr>
          <p:cNvSpPr txBox="1"/>
          <p:nvPr/>
        </p:nvSpPr>
        <p:spPr>
          <a:xfrm>
            <a:off x="6096000" y="485847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DAF91C10-8C3A-4DDB-9A28-B5E91CEBC55A}"/>
              </a:ext>
            </a:extLst>
          </p:cNvPr>
          <p:cNvSpPr txBox="1"/>
          <p:nvPr/>
        </p:nvSpPr>
        <p:spPr>
          <a:xfrm>
            <a:off x="673325" y="485847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918162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BA5E3B-A30F-492D-94D3-7C5911CB2AE4}"/>
              </a:ext>
            </a:extLst>
          </p:cNvPr>
          <p:cNvSpPr>
            <a:spLocks noGrp="1"/>
          </p:cNvSpPr>
          <p:nvPr>
            <p:ph type="body" sz="quarter" idx="13"/>
          </p:nvPr>
        </p:nvSpPr>
        <p:spPr>
          <a:xfrm>
            <a:off x="487771" y="458131"/>
            <a:ext cx="741035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B307E317-FA99-4F99-B8F2-E6E70EE5314E}"/>
              </a:ext>
            </a:extLst>
          </p:cNvPr>
          <p:cNvSpPr>
            <a:spLocks noGrp="1"/>
          </p:cNvSpPr>
          <p:nvPr>
            <p:ph type="body" sz="quarter" idx="14"/>
          </p:nvPr>
        </p:nvSpPr>
        <p:spPr>
          <a:xfrm>
            <a:off x="487771" y="1033259"/>
            <a:ext cx="1935162" cy="475667"/>
          </a:xfrm>
        </p:spPr>
        <p:txBody>
          <a:bodyPr/>
          <a:lstStyle/>
          <a:p>
            <a:r>
              <a:rPr lang="fr-FR" dirty="0">
                <a:solidFill>
                  <a:schemeClr val="tx2"/>
                </a:solidFill>
              </a:rPr>
              <a:t>Partenariat</a:t>
            </a:r>
          </a:p>
        </p:txBody>
      </p:sp>
      <p:sp>
        <p:nvSpPr>
          <p:cNvPr id="11" name="Forme libre 10">
            <a:extLst>
              <a:ext uri="{FF2B5EF4-FFF2-40B4-BE49-F238E27FC236}">
                <a16:creationId xmlns:a16="http://schemas.microsoft.com/office/drawing/2014/main" id="{BA3B599F-2481-47FB-8840-341B081FCBE6}"/>
              </a:ext>
            </a:extLst>
          </p:cNvPr>
          <p:cNvSpPr/>
          <p:nvPr/>
        </p:nvSpPr>
        <p:spPr>
          <a:xfrm>
            <a:off x="6425621" y="1883203"/>
            <a:ext cx="4860000" cy="1545797"/>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Non, les partenaires associés ne sont pas bénéficiaires de la subvention d’EMJM. </a:t>
            </a:r>
            <a:r>
              <a:rPr lang="fr-FR" sz="1600" dirty="0">
                <a:solidFill>
                  <a:schemeClr val="tx2"/>
                </a:solidFill>
                <a:latin typeface="Arial" panose="020B0604020202020204" pitchFamily="34" charset="0"/>
                <a:cs typeface="Arial" panose="020B0604020202020204" pitchFamily="34" charset="0"/>
              </a:rPr>
              <a:t>Seuls les </a:t>
            </a:r>
            <a:r>
              <a:rPr lang="fr-FR" sz="1600" i="1" dirty="0">
                <a:solidFill>
                  <a:schemeClr val="tx2"/>
                </a:solidFill>
                <a:latin typeface="Arial" panose="020B0604020202020204" pitchFamily="34" charset="0"/>
                <a:cs typeface="Arial" panose="020B0604020202020204" pitchFamily="34" charset="0"/>
              </a:rPr>
              <a:t>full </a:t>
            </a:r>
            <a:r>
              <a:rPr lang="fr-FR" sz="1600" i="1" dirty="0" err="1">
                <a:solidFill>
                  <a:schemeClr val="tx2"/>
                </a:solidFill>
                <a:latin typeface="Arial" panose="020B0604020202020204" pitchFamily="34" charset="0"/>
                <a:cs typeface="Arial" panose="020B0604020202020204" pitchFamily="34" charset="0"/>
              </a:rPr>
              <a:t>partners</a:t>
            </a:r>
            <a:r>
              <a:rPr lang="fr-FR" sz="1600" i="1" dirty="0">
                <a:solidFill>
                  <a:schemeClr val="tx2"/>
                </a:solidFill>
                <a:latin typeface="Arial" panose="020B0604020202020204" pitchFamily="34" charset="0"/>
                <a:cs typeface="Arial" panose="020B0604020202020204" pitchFamily="34" charset="0"/>
              </a:rPr>
              <a:t> </a:t>
            </a:r>
            <a:r>
              <a:rPr lang="fr-FR" sz="1600" dirty="0">
                <a:solidFill>
                  <a:schemeClr val="tx2"/>
                </a:solidFill>
                <a:latin typeface="Arial" panose="020B0604020202020204" pitchFamily="34" charset="0"/>
                <a:cs typeface="Arial" panose="020B0604020202020204" pitchFamily="34" charset="0"/>
              </a:rPr>
              <a:t>perçoivent un financement.</a:t>
            </a:r>
            <a:endParaRPr kumimoji="0" lang="fr-FR"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2" name="Forme libre 13">
            <a:extLst>
              <a:ext uri="{FF2B5EF4-FFF2-40B4-BE49-F238E27FC236}">
                <a16:creationId xmlns:a16="http://schemas.microsoft.com/office/drawing/2014/main" id="{05C9CFDF-D1B3-4089-8B28-DF686D2589C3}"/>
              </a:ext>
            </a:extLst>
          </p:cNvPr>
          <p:cNvSpPr/>
          <p:nvPr/>
        </p:nvSpPr>
        <p:spPr>
          <a:xfrm>
            <a:off x="1024657" y="1883204"/>
            <a:ext cx="4860000" cy="1545795"/>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Est-ce que les partenaires associés peuvent être financés ?</a:t>
            </a: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27638E50-E3DB-44D3-926D-6CAC29D366C7}"/>
              </a:ext>
            </a:extLst>
          </p:cNvPr>
          <p:cNvSpPr txBox="1"/>
          <p:nvPr/>
        </p:nvSpPr>
        <p:spPr>
          <a:xfrm>
            <a:off x="658676" y="2399086"/>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4" name="ZoneTexte 13">
            <a:extLst>
              <a:ext uri="{FF2B5EF4-FFF2-40B4-BE49-F238E27FC236}">
                <a16:creationId xmlns:a16="http://schemas.microsoft.com/office/drawing/2014/main" id="{5D67B032-6809-454B-80A5-F863FB882C58}"/>
              </a:ext>
            </a:extLst>
          </p:cNvPr>
          <p:cNvSpPr txBox="1"/>
          <p:nvPr/>
        </p:nvSpPr>
        <p:spPr>
          <a:xfrm>
            <a:off x="6096000" y="239449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5" name="Forme libre 21">
            <a:extLst>
              <a:ext uri="{FF2B5EF4-FFF2-40B4-BE49-F238E27FC236}">
                <a16:creationId xmlns:a16="http://schemas.microsoft.com/office/drawing/2014/main" id="{2B2AAC26-16CA-4890-AB33-15929E1E7961}"/>
              </a:ext>
            </a:extLst>
          </p:cNvPr>
          <p:cNvSpPr/>
          <p:nvPr/>
        </p:nvSpPr>
        <p:spPr>
          <a:xfrm>
            <a:off x="1024657" y="3596083"/>
            <a:ext cx="4860000" cy="25456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Quelles sont les preuves d'engagement nécessaires pour les partenaires du projet et pour les partenaires associés (</a:t>
            </a:r>
            <a:r>
              <a:rPr lang="fr-FR" sz="1600" b="1" i="1" dirty="0">
                <a:solidFill>
                  <a:prstClr val="white"/>
                </a:solidFill>
                <a:latin typeface="Arial" panose="020B0604020202020204" pitchFamily="34" charset="0"/>
                <a:cs typeface="Arial" panose="020B0604020202020204" pitchFamily="34" charset="0"/>
              </a:rPr>
              <a:t>engagement </a:t>
            </a:r>
            <a:r>
              <a:rPr lang="fr-FR" sz="1600" b="1" i="1" dirty="0" err="1">
                <a:solidFill>
                  <a:prstClr val="white"/>
                </a:solidFill>
                <a:latin typeface="Arial" panose="020B0604020202020204" pitchFamily="34" charset="0"/>
                <a:cs typeface="Arial" panose="020B0604020202020204" pitchFamily="34" charset="0"/>
              </a:rPr>
              <a:t>letter</a:t>
            </a:r>
            <a:r>
              <a:rPr lang="fr-FR" sz="1600" b="1" dirty="0">
                <a:solidFill>
                  <a:prstClr val="white"/>
                </a:solidFill>
                <a:latin typeface="Arial" panose="020B0604020202020204" pitchFamily="34" charset="0"/>
                <a:cs typeface="Arial" panose="020B0604020202020204" pitchFamily="34" charset="0"/>
              </a:rPr>
              <a:t>, </a:t>
            </a:r>
            <a:r>
              <a:rPr lang="fr-FR" sz="1600" b="1" i="1" dirty="0">
                <a:solidFill>
                  <a:prstClr val="white"/>
                </a:solidFill>
                <a:latin typeface="Arial" panose="020B0604020202020204" pitchFamily="34" charset="0"/>
                <a:cs typeface="Arial" panose="020B0604020202020204" pitchFamily="34" charset="0"/>
              </a:rPr>
              <a:t>mandate</a:t>
            </a:r>
            <a:r>
              <a:rPr lang="fr-FR" sz="1600" b="1" dirty="0">
                <a:solidFill>
                  <a:prstClr val="white"/>
                </a:solidFill>
                <a:latin typeface="Arial" panose="020B0604020202020204" pitchFamily="34" charset="0"/>
                <a:cs typeface="Arial" panose="020B0604020202020204" pitchFamily="34" charset="0"/>
              </a:rPr>
              <a:t>) ?</a:t>
            </a:r>
          </a:p>
          <a:p>
            <a:pPr marL="180975" lvl="0" algn="just" defTabSz="800100">
              <a:lnSpc>
                <a:spcPct val="90000"/>
              </a:lnSpc>
              <a:spcBef>
                <a:spcPct val="0"/>
              </a:spcBef>
              <a:spcAft>
                <a:spcPct val="35000"/>
              </a:spcAft>
              <a:defRPr/>
            </a:pPr>
            <a:r>
              <a:rPr lang="fr-FR" sz="1600" b="1" dirty="0">
                <a:solidFill>
                  <a:prstClr val="white"/>
                </a:solidFill>
                <a:latin typeface="Arial" panose="020B0604020202020204" pitchFamily="34" charset="0"/>
                <a:cs typeface="Arial" panose="020B0604020202020204" pitchFamily="34" charset="0"/>
              </a:rPr>
              <a:t>Doit-on recueillir des documents pour tous les partenaires associés quand ceux-ci sont très nombreux (pour des stages par exemple) ?</a:t>
            </a:r>
          </a:p>
        </p:txBody>
      </p:sp>
      <p:sp>
        <p:nvSpPr>
          <p:cNvPr id="16" name="ZoneTexte 15">
            <a:extLst>
              <a:ext uri="{FF2B5EF4-FFF2-40B4-BE49-F238E27FC236}">
                <a16:creationId xmlns:a16="http://schemas.microsoft.com/office/drawing/2014/main" id="{C38A79CF-AD43-45C3-919E-93A981830EFF}"/>
              </a:ext>
            </a:extLst>
          </p:cNvPr>
          <p:cNvSpPr txBox="1"/>
          <p:nvPr/>
        </p:nvSpPr>
        <p:spPr>
          <a:xfrm>
            <a:off x="658676" y="4484988"/>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7" name="Forme libre 11">
            <a:extLst>
              <a:ext uri="{FF2B5EF4-FFF2-40B4-BE49-F238E27FC236}">
                <a16:creationId xmlns:a16="http://schemas.microsoft.com/office/drawing/2014/main" id="{3B0A8874-ECD5-4FE1-8009-E954CD22CF47}"/>
              </a:ext>
            </a:extLst>
          </p:cNvPr>
          <p:cNvSpPr/>
          <p:nvPr/>
        </p:nvSpPr>
        <p:spPr>
          <a:xfrm>
            <a:off x="6425621" y="3596083"/>
            <a:ext cx="4860000" cy="254563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defRPr/>
            </a:pPr>
            <a:r>
              <a:rPr lang="fr-FR" sz="1600" b="1" dirty="0">
                <a:solidFill>
                  <a:schemeClr val="tx2"/>
                </a:solidFill>
                <a:latin typeface="Arial" panose="020B0604020202020204" pitchFamily="34" charset="0"/>
                <a:cs typeface="Arial" panose="020B0604020202020204" pitchFamily="34" charset="0"/>
              </a:rPr>
              <a:t>L'engagement des partenaires principaux se fera sur la base d'un mandat comme par le passé. </a:t>
            </a:r>
            <a:endParaRPr lang="fr-FR" sz="1600" dirty="0">
              <a:solidFill>
                <a:schemeClr val="tx2"/>
              </a:solidFill>
              <a:latin typeface="Arial" panose="020B0604020202020204" pitchFamily="34" charset="0"/>
              <a:cs typeface="Arial" panose="020B0604020202020204" pitchFamily="34" charset="0"/>
            </a:endParaRPr>
          </a:p>
          <a:p>
            <a:pPr marL="180975" lvl="0" algn="just" defTabSz="800100">
              <a:lnSpc>
                <a:spcPct val="90000"/>
              </a:lnSpc>
              <a:spcBef>
                <a:spcPct val="0"/>
              </a:spcBef>
              <a:spcAft>
                <a:spcPct val="35000"/>
              </a:spcAft>
              <a:defRPr/>
            </a:pPr>
            <a:r>
              <a:rPr lang="fr-FR" sz="1600" dirty="0">
                <a:solidFill>
                  <a:schemeClr val="tx2"/>
                </a:solidFill>
                <a:latin typeface="Arial" panose="020B0604020202020204" pitchFamily="34" charset="0"/>
                <a:cs typeface="Arial" panose="020B0604020202020204" pitchFamily="34" charset="0"/>
              </a:rPr>
              <a:t>Aucun document justificatif ne sera demandé pour les partenaires associés.</a:t>
            </a:r>
            <a:endParaRPr lang="fr-FR" sz="1600" b="1" dirty="0">
              <a:solidFill>
                <a:schemeClr val="tx2"/>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6E64E2FC-8DC2-4D3A-B56C-DB00AA6991BC}"/>
              </a:ext>
            </a:extLst>
          </p:cNvPr>
          <p:cNvSpPr txBox="1"/>
          <p:nvPr/>
        </p:nvSpPr>
        <p:spPr>
          <a:xfrm>
            <a:off x="6096000" y="4484988"/>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826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BA5E3B-A30F-492D-94D3-7C5911CB2AE4}"/>
              </a:ext>
            </a:extLst>
          </p:cNvPr>
          <p:cNvSpPr>
            <a:spLocks noGrp="1"/>
          </p:cNvSpPr>
          <p:nvPr>
            <p:ph type="body" sz="quarter" idx="13"/>
          </p:nvPr>
        </p:nvSpPr>
        <p:spPr>
          <a:xfrm>
            <a:off x="487771" y="458131"/>
            <a:ext cx="741035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B307E317-FA99-4F99-B8F2-E6E70EE5314E}"/>
              </a:ext>
            </a:extLst>
          </p:cNvPr>
          <p:cNvSpPr>
            <a:spLocks noGrp="1"/>
          </p:cNvSpPr>
          <p:nvPr>
            <p:ph type="body" sz="quarter" idx="14"/>
          </p:nvPr>
        </p:nvSpPr>
        <p:spPr>
          <a:xfrm>
            <a:off x="487771" y="1033259"/>
            <a:ext cx="1935162" cy="475667"/>
          </a:xfrm>
        </p:spPr>
        <p:txBody>
          <a:bodyPr/>
          <a:lstStyle/>
          <a:p>
            <a:r>
              <a:rPr lang="fr-FR" dirty="0">
                <a:solidFill>
                  <a:schemeClr val="tx2"/>
                </a:solidFill>
              </a:rPr>
              <a:t>Partenariat</a:t>
            </a:r>
          </a:p>
        </p:txBody>
      </p:sp>
      <p:sp>
        <p:nvSpPr>
          <p:cNvPr id="11" name="Forme libre 10">
            <a:extLst>
              <a:ext uri="{FF2B5EF4-FFF2-40B4-BE49-F238E27FC236}">
                <a16:creationId xmlns:a16="http://schemas.microsoft.com/office/drawing/2014/main" id="{BA3B599F-2481-47FB-8840-341B081FCBE6}"/>
              </a:ext>
            </a:extLst>
          </p:cNvPr>
          <p:cNvSpPr/>
          <p:nvPr/>
        </p:nvSpPr>
        <p:spPr>
          <a:xfrm>
            <a:off x="6425621" y="1645887"/>
            <a:ext cx="4860000" cy="1298609"/>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Il est techniquement possible de modifier le partenariat ultérieurement sous réserve d'une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demande justifiée et acceptée par l'Agence</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Dans tous les cas, le budget et le nombre de bourses alloués ne peut pas être modifié (augmenté).</a:t>
            </a:r>
          </a:p>
        </p:txBody>
      </p:sp>
      <p:sp>
        <p:nvSpPr>
          <p:cNvPr id="12" name="Forme libre 13">
            <a:extLst>
              <a:ext uri="{FF2B5EF4-FFF2-40B4-BE49-F238E27FC236}">
                <a16:creationId xmlns:a16="http://schemas.microsoft.com/office/drawing/2014/main" id="{05C9CFDF-D1B3-4089-8B28-DF686D2589C3}"/>
              </a:ext>
            </a:extLst>
          </p:cNvPr>
          <p:cNvSpPr/>
          <p:nvPr/>
        </p:nvSpPr>
        <p:spPr>
          <a:xfrm>
            <a:off x="1024657" y="1645887"/>
            <a:ext cx="4860000" cy="1300034"/>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Est-il possible d'élargir le nombre de partenaires une fois le programme de master ouvert ?</a:t>
            </a:r>
          </a:p>
        </p:txBody>
      </p:sp>
      <p:sp>
        <p:nvSpPr>
          <p:cNvPr id="13" name="ZoneTexte 12">
            <a:extLst>
              <a:ext uri="{FF2B5EF4-FFF2-40B4-BE49-F238E27FC236}">
                <a16:creationId xmlns:a16="http://schemas.microsoft.com/office/drawing/2014/main" id="{27638E50-E3DB-44D3-926D-6CAC29D366C7}"/>
              </a:ext>
            </a:extLst>
          </p:cNvPr>
          <p:cNvSpPr txBox="1"/>
          <p:nvPr/>
        </p:nvSpPr>
        <p:spPr>
          <a:xfrm>
            <a:off x="658676" y="203358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4" name="ZoneTexte 13">
            <a:extLst>
              <a:ext uri="{FF2B5EF4-FFF2-40B4-BE49-F238E27FC236}">
                <a16:creationId xmlns:a16="http://schemas.microsoft.com/office/drawing/2014/main" id="{5D67B032-6809-454B-80A5-F863FB882C58}"/>
              </a:ext>
            </a:extLst>
          </p:cNvPr>
          <p:cNvSpPr txBox="1"/>
          <p:nvPr/>
        </p:nvSpPr>
        <p:spPr>
          <a:xfrm>
            <a:off x="6096000" y="203358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5" name="Forme libre 21">
            <a:extLst>
              <a:ext uri="{FF2B5EF4-FFF2-40B4-BE49-F238E27FC236}">
                <a16:creationId xmlns:a16="http://schemas.microsoft.com/office/drawing/2014/main" id="{2B2AAC26-16CA-4890-AB33-15929E1E7961}"/>
              </a:ext>
            </a:extLst>
          </p:cNvPr>
          <p:cNvSpPr/>
          <p:nvPr/>
        </p:nvSpPr>
        <p:spPr>
          <a:xfrm>
            <a:off x="1024657" y="3082882"/>
            <a:ext cx="4860000" cy="3328677"/>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Dans le cadre d'un master, nous avons 3 </a:t>
            </a:r>
            <a:r>
              <a:rPr kumimoji="0" lang="fr-FR"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full partners</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diplômants » et des partenaires associés « non-diplômants » qui délivrent 5 ECTS dans le cadre d’une mobilité de spécialité. Est-ce que les partenaires associés doivent faire preuve d'une accréditation et d'une évaluation du programme de master ?</a:t>
            </a:r>
          </a:p>
        </p:txBody>
      </p:sp>
      <p:sp>
        <p:nvSpPr>
          <p:cNvPr id="16" name="ZoneTexte 15">
            <a:extLst>
              <a:ext uri="{FF2B5EF4-FFF2-40B4-BE49-F238E27FC236}">
                <a16:creationId xmlns:a16="http://schemas.microsoft.com/office/drawing/2014/main" id="{C38A79CF-AD43-45C3-919E-93A981830EFF}"/>
              </a:ext>
            </a:extLst>
          </p:cNvPr>
          <p:cNvSpPr txBox="1"/>
          <p:nvPr/>
        </p:nvSpPr>
        <p:spPr>
          <a:xfrm>
            <a:off x="658676" y="4484988"/>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7" name="Forme libre 11">
            <a:extLst>
              <a:ext uri="{FF2B5EF4-FFF2-40B4-BE49-F238E27FC236}">
                <a16:creationId xmlns:a16="http://schemas.microsoft.com/office/drawing/2014/main" id="{3B0A8874-ECD5-4FE1-8009-E954CD22CF47}"/>
              </a:ext>
            </a:extLst>
          </p:cNvPr>
          <p:cNvSpPr/>
          <p:nvPr/>
        </p:nvSpPr>
        <p:spPr>
          <a:xfrm>
            <a:off x="6425621" y="3082260"/>
            <a:ext cx="4860000" cy="3328677"/>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partenaires associés peuvent délivrer des crédits. La politique ECTS est une responsabilité du consortium. </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activités conduisant à des crédits doivent faire partie du curriculum et les crédits dûment reconnus par les établissements partenaires. Les partenaires associés contribuent indirectement à la mise en œuvre de tâches ou activités spécifiques et/ou soutiennent la promotion et/ou contribuent à la pérennité du master. Cette contribution peut prendre la forme de transfert de savoir ou d'expertise, la délivrance de cours ou la mise à disposition d’opportunités de stages. D'un point de vue éligibilité et d'un point de vue contractuel, ils ne sont pas considérés comme bénéficiaires d'un financement du programme.</a:t>
            </a:r>
          </a:p>
        </p:txBody>
      </p:sp>
      <p:sp>
        <p:nvSpPr>
          <p:cNvPr id="18" name="ZoneTexte 17">
            <a:extLst>
              <a:ext uri="{FF2B5EF4-FFF2-40B4-BE49-F238E27FC236}">
                <a16:creationId xmlns:a16="http://schemas.microsoft.com/office/drawing/2014/main" id="{6E64E2FC-8DC2-4D3A-B56C-DB00AA6991BC}"/>
              </a:ext>
            </a:extLst>
          </p:cNvPr>
          <p:cNvSpPr txBox="1"/>
          <p:nvPr/>
        </p:nvSpPr>
        <p:spPr>
          <a:xfrm>
            <a:off x="6096000" y="4484988"/>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532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6CFAA1-2525-4733-95D9-52B4954DC1A0}"/>
              </a:ext>
            </a:extLst>
          </p:cNvPr>
          <p:cNvSpPr>
            <a:spLocks noGrp="1"/>
          </p:cNvSpPr>
          <p:nvPr>
            <p:ph type="body" sz="quarter" idx="13"/>
          </p:nvPr>
        </p:nvSpPr>
        <p:spPr>
          <a:xfrm>
            <a:off x="487771" y="458131"/>
            <a:ext cx="733034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92304C09-5956-48AC-A278-E1CBE11BD1A7}"/>
              </a:ext>
            </a:extLst>
          </p:cNvPr>
          <p:cNvSpPr>
            <a:spLocks noGrp="1"/>
          </p:cNvSpPr>
          <p:nvPr>
            <p:ph type="body" sz="quarter" idx="14"/>
          </p:nvPr>
        </p:nvSpPr>
        <p:spPr>
          <a:xfrm>
            <a:off x="487770" y="1051510"/>
            <a:ext cx="4712879" cy="475667"/>
          </a:xfrm>
        </p:spPr>
        <p:txBody>
          <a:bodyPr/>
          <a:lstStyle/>
          <a:p>
            <a:r>
              <a:rPr lang="fr-FR" dirty="0">
                <a:solidFill>
                  <a:schemeClr val="tx2"/>
                </a:solidFill>
              </a:rPr>
              <a:t>Candidature &amp; renouvellement</a:t>
            </a:r>
          </a:p>
        </p:txBody>
      </p:sp>
      <p:sp>
        <p:nvSpPr>
          <p:cNvPr id="5" name="Forme libre 10">
            <a:extLst>
              <a:ext uri="{FF2B5EF4-FFF2-40B4-BE49-F238E27FC236}">
                <a16:creationId xmlns:a16="http://schemas.microsoft.com/office/drawing/2014/main" id="{C304CD67-A7AF-42FA-91B4-7A494D02A7E2}"/>
              </a:ext>
            </a:extLst>
          </p:cNvPr>
          <p:cNvSpPr/>
          <p:nvPr/>
        </p:nvSpPr>
        <p:spPr>
          <a:xfrm>
            <a:off x="6425621" y="1793006"/>
            <a:ext cx="4860000" cy="218997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EMDM et les EMJM ont des objectifs totalement différents et ne s'adressent pas aux même cibles.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 même institution peut candidater à la fois à un EMDM et un EMJM pour des projets différents.</a:t>
            </a:r>
          </a:p>
        </p:txBody>
      </p:sp>
      <p:sp>
        <p:nvSpPr>
          <p:cNvPr id="6" name="Forme libre 13">
            <a:extLst>
              <a:ext uri="{FF2B5EF4-FFF2-40B4-BE49-F238E27FC236}">
                <a16:creationId xmlns:a16="http://schemas.microsoft.com/office/drawing/2014/main" id="{1806A85E-F78E-40AB-A584-940793405B2B}"/>
              </a:ext>
            </a:extLst>
          </p:cNvPr>
          <p:cNvSpPr/>
          <p:nvPr/>
        </p:nvSpPr>
        <p:spPr>
          <a:xfrm>
            <a:off x="1024657" y="1796889"/>
            <a:ext cx="4860000" cy="218997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Est-il possible de candidater la même année (et pour le même projet de master) à la fois pour un EMDM et un EMJM ?</a:t>
            </a:r>
          </a:p>
        </p:txBody>
      </p:sp>
      <p:sp>
        <p:nvSpPr>
          <p:cNvPr id="7" name="ZoneTexte 6">
            <a:extLst>
              <a:ext uri="{FF2B5EF4-FFF2-40B4-BE49-F238E27FC236}">
                <a16:creationId xmlns:a16="http://schemas.microsoft.com/office/drawing/2014/main" id="{98C4E546-FB07-4993-AFC4-5E63B532ABB8}"/>
              </a:ext>
            </a:extLst>
          </p:cNvPr>
          <p:cNvSpPr txBox="1"/>
          <p:nvPr/>
        </p:nvSpPr>
        <p:spPr>
          <a:xfrm>
            <a:off x="682016" y="2636413"/>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43425051-84F5-4B40-B3DC-DFE04975CAC6}"/>
              </a:ext>
            </a:extLst>
          </p:cNvPr>
          <p:cNvSpPr txBox="1"/>
          <p:nvPr/>
        </p:nvSpPr>
        <p:spPr>
          <a:xfrm>
            <a:off x="6078617" y="2636413"/>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Forme libre 21">
            <a:extLst>
              <a:ext uri="{FF2B5EF4-FFF2-40B4-BE49-F238E27FC236}">
                <a16:creationId xmlns:a16="http://schemas.microsoft.com/office/drawing/2014/main" id="{A1C66402-70A6-437D-9A12-62C6E78497C4}"/>
              </a:ext>
            </a:extLst>
          </p:cNvPr>
          <p:cNvSpPr/>
          <p:nvPr/>
        </p:nvSpPr>
        <p:spPr>
          <a:xfrm>
            <a:off x="1024657" y="4221587"/>
            <a:ext cx="4860000" cy="2189971"/>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Quelles sont les attentes pour le renouvellement d'un master Erasmus Mundus existant ?</a:t>
            </a:r>
          </a:p>
        </p:txBody>
      </p:sp>
      <p:sp>
        <p:nvSpPr>
          <p:cNvPr id="10" name="ZoneTexte 9">
            <a:extLst>
              <a:ext uri="{FF2B5EF4-FFF2-40B4-BE49-F238E27FC236}">
                <a16:creationId xmlns:a16="http://schemas.microsoft.com/office/drawing/2014/main" id="{793CDDAC-F52A-4A28-AAC3-A3DE03D3317B}"/>
              </a:ext>
            </a:extLst>
          </p:cNvPr>
          <p:cNvSpPr txBox="1"/>
          <p:nvPr/>
        </p:nvSpPr>
        <p:spPr>
          <a:xfrm>
            <a:off x="682016" y="5054962"/>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11" name="Forme libre 11">
            <a:extLst>
              <a:ext uri="{FF2B5EF4-FFF2-40B4-BE49-F238E27FC236}">
                <a16:creationId xmlns:a16="http://schemas.microsoft.com/office/drawing/2014/main" id="{45FEF79D-D061-4352-9604-82BA4BE12B7F}"/>
              </a:ext>
            </a:extLst>
          </p:cNvPr>
          <p:cNvSpPr/>
          <p:nvPr/>
        </p:nvSpPr>
        <p:spPr>
          <a:xfrm>
            <a:off x="6425621" y="4220967"/>
            <a:ext cx="4860000" cy="2189970"/>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Il n'y a pas de restrictions particulières au renouvellement d'un projet. Toutefois, les projets ayant précédemment reçus un financement de Master Conjoint Erasmus Mundus peuvent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candidater pour un renouvellement au plus tôt l'année avant la fin de leur contrat.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Dans tous les cas, </a:t>
            </a:r>
            <a:r>
              <a:rPr kumimoji="0" lang="fr-FR"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deux éditions financées par deux contrats différents ne peuvent pas commencer la même année académique. </a:t>
            </a:r>
          </a:p>
        </p:txBody>
      </p:sp>
      <p:sp>
        <p:nvSpPr>
          <p:cNvPr id="12" name="ZoneTexte 11">
            <a:extLst>
              <a:ext uri="{FF2B5EF4-FFF2-40B4-BE49-F238E27FC236}">
                <a16:creationId xmlns:a16="http://schemas.microsoft.com/office/drawing/2014/main" id="{78FD4AB3-6277-4DB6-8017-B87C49C6CBF1}"/>
              </a:ext>
            </a:extLst>
          </p:cNvPr>
          <p:cNvSpPr txBox="1"/>
          <p:nvPr/>
        </p:nvSpPr>
        <p:spPr>
          <a:xfrm>
            <a:off x="6096000" y="5054341"/>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4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1361487" y="3931071"/>
            <a:ext cx="5822654" cy="2800767"/>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BE" sz="2000" b="1" dirty="0">
                <a:solidFill>
                  <a:schemeClr val="tx2"/>
                </a:solidFill>
                <a:latin typeface="Arial" panose="020B0604020202020204" pitchFamily="34" charset="0"/>
                <a:cs typeface="Arial" panose="020B0604020202020204" pitchFamily="34" charset="0"/>
              </a:rPr>
              <a:t>535 Masters conjoints sélectionnés</a:t>
            </a:r>
          </a:p>
          <a:p>
            <a:pPr marL="285750" indent="-285750">
              <a:spcBef>
                <a:spcPts val="600"/>
              </a:spcBef>
              <a:buFont typeface="Wingdings" panose="05000000000000000000" pitchFamily="2" charset="2"/>
              <a:buChar char="ü"/>
            </a:pPr>
            <a:r>
              <a:rPr lang="fr-BE" sz="2000" b="1" dirty="0">
                <a:solidFill>
                  <a:schemeClr val="tx2"/>
                </a:solidFill>
                <a:latin typeface="Arial" panose="020B0604020202020204" pitchFamily="34" charset="0"/>
                <a:cs typeface="Arial" panose="020B0604020202020204" pitchFamily="34" charset="0"/>
              </a:rPr>
              <a:t>610 établissements d’enseignement supérieur impliqués, issus de 33 pays programme </a:t>
            </a:r>
          </a:p>
          <a:p>
            <a:pPr marL="285750" indent="-285750">
              <a:spcBef>
                <a:spcPts val="600"/>
              </a:spcBef>
              <a:buFont typeface="Wingdings" panose="05000000000000000000" pitchFamily="2" charset="2"/>
              <a:buChar char="ü"/>
            </a:pPr>
            <a:r>
              <a:rPr lang="fr-BE" sz="2000" b="1" dirty="0">
                <a:solidFill>
                  <a:schemeClr val="tx2"/>
                </a:solidFill>
                <a:latin typeface="Arial" panose="020B0604020202020204" pitchFamily="34" charset="0"/>
                <a:cs typeface="Arial" panose="020B0604020202020204" pitchFamily="34" charset="0"/>
              </a:rPr>
              <a:t>24 500 étudiants du monde entier</a:t>
            </a:r>
          </a:p>
          <a:p>
            <a:pPr marL="285750" lvl="0" indent="-285750">
              <a:spcBef>
                <a:spcPts val="600"/>
              </a:spcBef>
              <a:buFont typeface="Wingdings" panose="05000000000000000000" pitchFamily="2" charset="2"/>
              <a:buChar char="ü"/>
            </a:pPr>
            <a:r>
              <a:rPr lang="fr-BE" sz="2000" b="1" dirty="0">
                <a:solidFill>
                  <a:srgbClr val="44546A"/>
                </a:solidFill>
                <a:latin typeface="Arial" panose="020B0604020202020204" pitchFamily="34" charset="0"/>
                <a:cs typeface="Arial" panose="020B0604020202020204" pitchFamily="34" charset="0"/>
              </a:rPr>
              <a:t>Budget total : 1,7 milliards € </a:t>
            </a:r>
          </a:p>
          <a:p>
            <a:pPr marL="285750" indent="-285750">
              <a:spcBef>
                <a:spcPts val="600"/>
              </a:spcBef>
              <a:buFont typeface="Wingdings" panose="05000000000000000000" pitchFamily="2" charset="2"/>
              <a:buChar char="ü"/>
            </a:pPr>
            <a:r>
              <a:rPr lang="fr-BE" sz="2000" b="1" dirty="0">
                <a:solidFill>
                  <a:schemeClr val="tx2"/>
                </a:solidFill>
                <a:latin typeface="Arial" panose="020B0604020202020204" pitchFamily="34" charset="0"/>
                <a:cs typeface="Arial" panose="020B0604020202020204" pitchFamily="34" charset="0"/>
              </a:rPr>
              <a:t>141 masters où la France est impliquée</a:t>
            </a:r>
          </a:p>
          <a:p>
            <a:pPr marL="285750" indent="-285750">
              <a:buFont typeface="Wingdings" panose="05000000000000000000" pitchFamily="2" charset="2"/>
              <a:buChar char="ü"/>
            </a:pPr>
            <a:endParaRPr lang="fr-BE" sz="1600" b="1" dirty="0">
              <a:solidFill>
                <a:schemeClr val="tx2"/>
              </a:solidFill>
            </a:endParaRPr>
          </a:p>
        </p:txBody>
      </p:sp>
      <p:sp>
        <p:nvSpPr>
          <p:cNvPr id="7" name="Down Arrow 8"/>
          <p:cNvSpPr/>
          <p:nvPr/>
        </p:nvSpPr>
        <p:spPr>
          <a:xfrm>
            <a:off x="9045453" y="3931071"/>
            <a:ext cx="414919" cy="6096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8" name="TextBox 10"/>
          <p:cNvSpPr txBox="1"/>
          <p:nvPr/>
        </p:nvSpPr>
        <p:spPr>
          <a:xfrm>
            <a:off x="8118616" y="4740168"/>
            <a:ext cx="2249799" cy="1569660"/>
          </a:xfrm>
          <a:prstGeom prst="rect">
            <a:avLst/>
          </a:prstGeom>
          <a:noFill/>
        </p:spPr>
        <p:txBody>
          <a:bodyPr wrap="square" rtlCol="0">
            <a:spAutoFit/>
          </a:bodyPr>
          <a:lstStyle/>
          <a:p>
            <a:pPr algn="ctr"/>
            <a:r>
              <a:rPr lang="fr-BE" sz="2400" b="1" dirty="0">
                <a:solidFill>
                  <a:srgbClr val="C00000"/>
                </a:solidFill>
              </a:rPr>
              <a:t>  </a:t>
            </a:r>
            <a:r>
              <a:rPr lang="fr-BE" sz="2400" b="1" dirty="0">
                <a:solidFill>
                  <a:srgbClr val="C00000"/>
                </a:solidFill>
                <a:latin typeface="Arial" panose="020B0604020202020204" pitchFamily="34" charset="0"/>
                <a:cs typeface="Arial" panose="020B0604020202020204" pitchFamily="34" charset="0"/>
              </a:rPr>
              <a:t>Action reconduite et introduction des EMDM</a:t>
            </a:r>
          </a:p>
        </p:txBody>
      </p:sp>
      <p:sp>
        <p:nvSpPr>
          <p:cNvPr id="9" name="AutoShape 8"/>
          <p:cNvSpPr>
            <a:spLocks noChangeArrowheads="1"/>
          </p:cNvSpPr>
          <p:nvPr/>
        </p:nvSpPr>
        <p:spPr bwMode="gray">
          <a:xfrm>
            <a:off x="1130259" y="2047214"/>
            <a:ext cx="3142555" cy="1684360"/>
          </a:xfrm>
          <a:prstGeom prst="chevron">
            <a:avLst>
              <a:gd name="adj" fmla="val 32411"/>
            </a:avLst>
          </a:prstGeom>
          <a:solidFill>
            <a:srgbClr val="00B0F0"/>
          </a:solidFill>
          <a:ln w="12700" cap="rnd" algn="ctr">
            <a:solidFill>
              <a:schemeClr val="bg1"/>
            </a:solidFill>
            <a:miter lim="800000"/>
            <a:headEnd/>
            <a:tailEnd/>
          </a:ln>
        </p:spPr>
        <p:txBody>
          <a:bodyPr lIns="36000" tIns="36000" rIns="36000" bIns="36000" anchor="ctr"/>
          <a:lstStyle/>
          <a:p>
            <a:pPr algn="ctr">
              <a:lnSpc>
                <a:spcPct val="110000"/>
              </a:lnSpc>
              <a:defRPr/>
            </a:pPr>
            <a:r>
              <a:rPr lang="en-US" sz="2400" b="1" dirty="0">
                <a:solidFill>
                  <a:schemeClr val="bg1"/>
                </a:solidFill>
                <a:latin typeface="Arial" charset="0"/>
                <a:cs typeface="Arial" charset="0"/>
              </a:rPr>
              <a:t>EMMC </a:t>
            </a:r>
          </a:p>
          <a:p>
            <a:pPr algn="ctr">
              <a:lnSpc>
                <a:spcPct val="110000"/>
              </a:lnSpc>
              <a:defRPr/>
            </a:pPr>
            <a:r>
              <a:rPr lang="en-US" sz="2400" b="1" dirty="0">
                <a:solidFill>
                  <a:schemeClr val="bg1"/>
                </a:solidFill>
                <a:latin typeface="Arial" charset="0"/>
                <a:cs typeface="Arial" charset="0"/>
              </a:rPr>
              <a:t>(2004-2013)</a:t>
            </a:r>
          </a:p>
        </p:txBody>
      </p:sp>
      <p:sp>
        <p:nvSpPr>
          <p:cNvPr id="10" name="AutoShape 9"/>
          <p:cNvSpPr>
            <a:spLocks noChangeArrowheads="1"/>
          </p:cNvSpPr>
          <p:nvPr/>
        </p:nvSpPr>
        <p:spPr bwMode="gray">
          <a:xfrm>
            <a:off x="4374872" y="2014880"/>
            <a:ext cx="3142555" cy="1684361"/>
          </a:xfrm>
          <a:prstGeom prst="chevron">
            <a:avLst>
              <a:gd name="adj" fmla="val 32554"/>
            </a:avLst>
          </a:prstGeom>
          <a:solidFill>
            <a:srgbClr val="0070C0"/>
          </a:solidFill>
          <a:ln w="12700" cap="rnd" algn="ctr">
            <a:solidFill>
              <a:schemeClr val="bg1"/>
            </a:solidFill>
            <a:miter lim="800000"/>
            <a:headEnd/>
            <a:tailEnd/>
          </a:ln>
        </p:spPr>
        <p:txBody>
          <a:bodyPr lIns="36000" tIns="36000" rIns="36000" bIns="36000" anchor="ctr"/>
          <a:lstStyle/>
          <a:p>
            <a:pPr algn="ctr">
              <a:lnSpc>
                <a:spcPct val="110000"/>
              </a:lnSpc>
              <a:defRPr/>
            </a:pPr>
            <a:r>
              <a:rPr lang="en-US" sz="2400" b="1" dirty="0">
                <a:solidFill>
                  <a:schemeClr val="bg1"/>
                </a:solidFill>
                <a:latin typeface="Arial" charset="0"/>
                <a:cs typeface="Arial" charset="0"/>
              </a:rPr>
              <a:t>EMJMD</a:t>
            </a:r>
          </a:p>
          <a:p>
            <a:pPr algn="ctr">
              <a:lnSpc>
                <a:spcPct val="110000"/>
              </a:lnSpc>
              <a:defRPr/>
            </a:pPr>
            <a:r>
              <a:rPr lang="en-US" sz="2400" b="1" dirty="0">
                <a:solidFill>
                  <a:schemeClr val="bg1"/>
                </a:solidFill>
                <a:latin typeface="Arial" charset="0"/>
                <a:cs typeface="Arial" charset="0"/>
              </a:rPr>
              <a:t>(2014-2020)</a:t>
            </a:r>
          </a:p>
        </p:txBody>
      </p:sp>
      <p:sp>
        <p:nvSpPr>
          <p:cNvPr id="11" name="AutoShape 10"/>
          <p:cNvSpPr>
            <a:spLocks noChangeArrowheads="1"/>
          </p:cNvSpPr>
          <p:nvPr/>
        </p:nvSpPr>
        <p:spPr bwMode="gray">
          <a:xfrm>
            <a:off x="7619485" y="2014880"/>
            <a:ext cx="3248062" cy="1716694"/>
          </a:xfrm>
          <a:prstGeom prst="chevron">
            <a:avLst>
              <a:gd name="adj" fmla="val 32406"/>
            </a:avLst>
          </a:prstGeom>
          <a:solidFill>
            <a:srgbClr val="004494"/>
          </a:solidFill>
          <a:ln w="12700" cap="rnd" algn="ctr">
            <a:solidFill>
              <a:schemeClr val="bg1"/>
            </a:solidFill>
            <a:miter lim="800000"/>
            <a:headEnd/>
            <a:tailEnd/>
          </a:ln>
        </p:spPr>
        <p:txBody>
          <a:bodyPr lIns="36000" tIns="36000" rIns="36000" bIns="36000" anchor="ctr"/>
          <a:lstStyle/>
          <a:p>
            <a:pPr algn="ctr">
              <a:lnSpc>
                <a:spcPct val="110000"/>
              </a:lnSpc>
              <a:defRPr/>
            </a:pPr>
            <a:r>
              <a:rPr lang="en-US" sz="2400" b="1" dirty="0">
                <a:solidFill>
                  <a:schemeClr val="bg1"/>
                </a:solidFill>
                <a:latin typeface="Arial" charset="0"/>
                <a:cs typeface="Arial" charset="0"/>
              </a:rPr>
              <a:t>EMJM/EMDM</a:t>
            </a:r>
          </a:p>
          <a:p>
            <a:pPr algn="ctr">
              <a:lnSpc>
                <a:spcPct val="110000"/>
              </a:lnSpc>
              <a:defRPr/>
            </a:pPr>
            <a:r>
              <a:rPr lang="en-US" sz="2400" b="1" dirty="0">
                <a:solidFill>
                  <a:schemeClr val="bg1"/>
                </a:solidFill>
                <a:latin typeface="Arial" charset="0"/>
                <a:cs typeface="Arial" charset="0"/>
              </a:rPr>
              <a:t>(2021-2027)</a:t>
            </a:r>
          </a:p>
        </p:txBody>
      </p:sp>
      <p:sp>
        <p:nvSpPr>
          <p:cNvPr id="12" name="Title 4">
            <a:extLst>
              <a:ext uri="{FF2B5EF4-FFF2-40B4-BE49-F238E27FC236}">
                <a16:creationId xmlns:a16="http://schemas.microsoft.com/office/drawing/2014/main" id="{58CFAA5E-3E1C-42D0-A178-78F3ACAA2A5A}"/>
              </a:ext>
            </a:extLst>
          </p:cNvPr>
          <p:cNvSpPr txBox="1">
            <a:spLocks/>
          </p:cNvSpPr>
          <p:nvPr/>
        </p:nvSpPr>
        <p:spPr>
          <a:xfrm>
            <a:off x="838200" y="236795"/>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Erasmus Mundus, quelques chiffres</a:t>
            </a:r>
          </a:p>
        </p:txBody>
      </p:sp>
    </p:spTree>
    <p:extLst>
      <p:ext uri="{BB962C8B-B14F-4D97-AF65-F5344CB8AC3E}">
        <p14:creationId xmlns:p14="http://schemas.microsoft.com/office/powerpoint/2010/main" val="3949098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3316EAA-0665-481B-8BBB-B5BF576AD55A}"/>
              </a:ext>
            </a:extLst>
          </p:cNvPr>
          <p:cNvSpPr>
            <a:spLocks noGrp="1"/>
          </p:cNvSpPr>
          <p:nvPr>
            <p:ph type="body" sz="quarter" idx="13"/>
          </p:nvPr>
        </p:nvSpPr>
        <p:spPr>
          <a:xfrm>
            <a:off x="487771" y="458131"/>
            <a:ext cx="7467509" cy="536168"/>
          </a:xfrm>
        </p:spPr>
        <p:txBody>
          <a:bodyPr/>
          <a:lstStyle/>
          <a:p>
            <a:r>
              <a:rPr lang="fr-FR" dirty="0"/>
              <a:t>MASTER CONJOINT ERASMUS MUNDUS</a:t>
            </a:r>
          </a:p>
          <a:p>
            <a:endParaRPr lang="fr-FR" dirty="0"/>
          </a:p>
        </p:txBody>
      </p:sp>
      <p:sp>
        <p:nvSpPr>
          <p:cNvPr id="3" name="Espace réservé du texte 2">
            <a:extLst>
              <a:ext uri="{FF2B5EF4-FFF2-40B4-BE49-F238E27FC236}">
                <a16:creationId xmlns:a16="http://schemas.microsoft.com/office/drawing/2014/main" id="{43E49F44-FEDC-4FD2-BED8-BA21F6E3DE70}"/>
              </a:ext>
            </a:extLst>
          </p:cNvPr>
          <p:cNvSpPr>
            <a:spLocks noGrp="1"/>
          </p:cNvSpPr>
          <p:nvPr>
            <p:ph type="body" sz="quarter" idx="14"/>
          </p:nvPr>
        </p:nvSpPr>
        <p:spPr>
          <a:xfrm>
            <a:off x="487770" y="985821"/>
            <a:ext cx="4610009" cy="475667"/>
          </a:xfrm>
        </p:spPr>
        <p:txBody>
          <a:bodyPr/>
          <a:lstStyle/>
          <a:p>
            <a:r>
              <a:rPr lang="fr-FR" dirty="0">
                <a:solidFill>
                  <a:schemeClr val="tx2"/>
                </a:solidFill>
              </a:rPr>
              <a:t>Date &amp; dossiers de candidature</a:t>
            </a:r>
          </a:p>
        </p:txBody>
      </p:sp>
      <p:sp>
        <p:nvSpPr>
          <p:cNvPr id="5" name="Forme libre 2">
            <a:extLst>
              <a:ext uri="{FF2B5EF4-FFF2-40B4-BE49-F238E27FC236}">
                <a16:creationId xmlns:a16="http://schemas.microsoft.com/office/drawing/2014/main" id="{59279ADA-1634-4D35-A434-F67B8C4ED29E}"/>
              </a:ext>
            </a:extLst>
          </p:cNvPr>
          <p:cNvSpPr/>
          <p:nvPr/>
        </p:nvSpPr>
        <p:spPr>
          <a:xfrm>
            <a:off x="6350109" y="1521990"/>
            <a:ext cx="5040000" cy="470947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Contrairement au passé, les candidatures se feront désormais sur le portail de la Commission « </a:t>
            </a:r>
            <a:r>
              <a:rPr kumimoji="0" lang="fr-FR" sz="1300" b="0"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Funding &amp; tender opportunities Portal »</a:t>
            </a:r>
            <a:r>
              <a:rPr kumimoji="0" lang="fr-FR"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 format des formulaires sera donc différent du passé. </a:t>
            </a:r>
            <a:r>
              <a:rPr kumimoji="0" lang="fr-FR"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 partie narrative du formulaire sera organisée sur la base des 4 rubriques classiques, à savoir : adéquation du projet, qualité du projet, qualité du partenariat et impact. Pour chacune de ces rubriques, il y aura un certain nombre de questions à répondre correspondants aux critères d’attribution présentés dans le guide du programme. Le nombre de questions est d’environ une douzaine pour les Design Measures et plus d’une quinzaine pour les Masters Conjoints. Le nombre maximum de pages est de 40 pour les EMDM et 70 pour les EMJM.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 principale innovation est l’introduction des notions de </a:t>
            </a:r>
            <a:r>
              <a:rPr kumimoji="0" lang="fr-FR" sz="1300" b="1"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 packages </a:t>
            </a:r>
            <a:r>
              <a:rPr kumimoji="0" lang="fr-FR"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 pour les EMDM et 5 pour les EMJM) et </a:t>
            </a:r>
            <a:r>
              <a:rPr kumimoji="0" lang="fr-FR" sz="1300" b="1"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milestones</a:t>
            </a:r>
            <a:r>
              <a:rPr kumimoji="0" lang="fr-FR"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(y compris un calendrier d’activités). </a:t>
            </a: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Les annexes seront limitées à une annexe de calcul budgétaire, la liste des diplômes (accréditation) et les documents de justification, la convention de partenariat et la possibilité de joindre les modèles de diplôme, de supplément au diplôme et de convention étudiant. </a:t>
            </a:r>
          </a:p>
        </p:txBody>
      </p:sp>
      <p:sp>
        <p:nvSpPr>
          <p:cNvPr id="6" name="Forme libre 7">
            <a:extLst>
              <a:ext uri="{FF2B5EF4-FFF2-40B4-BE49-F238E27FC236}">
                <a16:creationId xmlns:a16="http://schemas.microsoft.com/office/drawing/2014/main" id="{002E931A-A06C-45B3-B586-5EC27420E2CE}"/>
              </a:ext>
            </a:extLst>
          </p:cNvPr>
          <p:cNvSpPr/>
          <p:nvPr/>
        </p:nvSpPr>
        <p:spPr>
          <a:xfrm>
            <a:off x="801891" y="1521990"/>
            <a:ext cx="5040000" cy="4709478"/>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rgbClr val="F6B101"/>
          </a:solidFill>
          <a:ln w="19050">
            <a:solidFill>
              <a:schemeClr val="bg1">
                <a:lumMod val="75000"/>
              </a:schemeClr>
            </a:solidFill>
          </a:ln>
        </p:spPr>
        <p:style>
          <a:lnRef idx="2">
            <a:scrgbClr r="0" g="0" b="0"/>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68580" tIns="68580" rIns="216000" bIns="68580" numCol="1" spcCol="1270" anchor="ctr" anchorCtr="0">
            <a:noAutofit/>
          </a:bodyPr>
          <a:lstStyle/>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Quand est-ce les dossiers de candidature seront disponibles sur le portail des financements et des appels d'offres F&amp;TOP ?</a:t>
            </a:r>
          </a:p>
          <a:p>
            <a:pPr marL="180975" marR="0" lvl="0" indent="0" algn="just" defTabSz="800100" rtl="0" eaLnBrk="1" fontAlgn="auto" latinLnBrk="0" hangingPunct="1">
              <a:lnSpc>
                <a:spcPct val="90000"/>
              </a:lnSpc>
              <a:spcBef>
                <a:spcPct val="0"/>
              </a:spcBef>
              <a:spcAft>
                <a:spcPct val="3500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80975" marR="0" lvl="0" indent="0" algn="just"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Quelle forme aura le formulaire ? Est-il identique à celui de l'année dernière ?</a:t>
            </a:r>
          </a:p>
        </p:txBody>
      </p:sp>
      <p:sp>
        <p:nvSpPr>
          <p:cNvPr id="7" name="ZoneTexte 6">
            <a:extLst>
              <a:ext uri="{FF2B5EF4-FFF2-40B4-BE49-F238E27FC236}">
                <a16:creationId xmlns:a16="http://schemas.microsoft.com/office/drawing/2014/main" id="{86E02A48-2FD9-472E-9922-3F286B69B8C7}"/>
              </a:ext>
            </a:extLst>
          </p:cNvPr>
          <p:cNvSpPr txBox="1"/>
          <p:nvPr/>
        </p:nvSpPr>
        <p:spPr>
          <a:xfrm>
            <a:off x="442748" y="3608629"/>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a:t>
            </a:r>
          </a:p>
        </p:txBody>
      </p:sp>
      <p:sp>
        <p:nvSpPr>
          <p:cNvPr id="8" name="ZoneTexte 7">
            <a:extLst>
              <a:ext uri="{FF2B5EF4-FFF2-40B4-BE49-F238E27FC236}">
                <a16:creationId xmlns:a16="http://schemas.microsoft.com/office/drawing/2014/main" id="{BF53AC53-BB00-4B4A-AAC3-00EA2A6DCA33}"/>
              </a:ext>
            </a:extLst>
          </p:cNvPr>
          <p:cNvSpPr txBox="1"/>
          <p:nvPr/>
        </p:nvSpPr>
        <p:spPr>
          <a:xfrm>
            <a:off x="5955373" y="3608629"/>
            <a:ext cx="491322" cy="523220"/>
          </a:xfrm>
          <a:prstGeom prst="rect">
            <a:avLst/>
          </a:prstGeom>
          <a:solidFill>
            <a:schemeClr val="accent1">
              <a:lumMod val="20000"/>
              <a:lumOff val="80000"/>
            </a:schemeClr>
          </a:solid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sym typeface="Wingdings 3" panose="05040102010807070707" pitchFamily="18" charset="2"/>
              </a:rPr>
              <a:t></a:t>
            </a:r>
            <a:endPar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200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5395DA3-3861-4439-9E14-B0CE756403A5}"/>
              </a:ext>
            </a:extLst>
          </p:cNvPr>
          <p:cNvSpPr>
            <a:spLocks noGrp="1"/>
          </p:cNvSpPr>
          <p:nvPr>
            <p:ph type="body" sz="quarter" idx="13"/>
          </p:nvPr>
        </p:nvSpPr>
        <p:spPr>
          <a:xfrm>
            <a:off x="487771" y="458131"/>
            <a:ext cx="5608229" cy="536168"/>
          </a:xfrm>
        </p:spPr>
        <p:txBody>
          <a:bodyPr/>
          <a:lstStyle/>
          <a:p>
            <a:r>
              <a:rPr lang="fr-FR" dirty="0"/>
              <a:t>L’ACTION ERASMUS MUNDUS</a:t>
            </a:r>
          </a:p>
        </p:txBody>
      </p:sp>
      <p:sp>
        <p:nvSpPr>
          <p:cNvPr id="3" name="Espace réservé du texte 2">
            <a:extLst>
              <a:ext uri="{FF2B5EF4-FFF2-40B4-BE49-F238E27FC236}">
                <a16:creationId xmlns:a16="http://schemas.microsoft.com/office/drawing/2014/main" id="{6B975B7C-B837-413F-A33E-CB6B372560F2}"/>
              </a:ext>
            </a:extLst>
          </p:cNvPr>
          <p:cNvSpPr>
            <a:spLocks noGrp="1"/>
          </p:cNvSpPr>
          <p:nvPr>
            <p:ph type="body" sz="quarter" idx="14"/>
          </p:nvPr>
        </p:nvSpPr>
        <p:spPr/>
        <p:txBody>
          <a:bodyPr/>
          <a:lstStyle/>
          <a:p>
            <a:r>
              <a:rPr lang="fr-FR" dirty="0">
                <a:solidFill>
                  <a:srgbClr val="CA257E"/>
                </a:solidFill>
              </a:rPr>
              <a:t>Contact</a:t>
            </a:r>
          </a:p>
        </p:txBody>
      </p:sp>
      <p:sp>
        <p:nvSpPr>
          <p:cNvPr id="5" name="Forme libre 2">
            <a:extLst>
              <a:ext uri="{FF2B5EF4-FFF2-40B4-BE49-F238E27FC236}">
                <a16:creationId xmlns:a16="http://schemas.microsoft.com/office/drawing/2014/main" id="{8557870B-BB7E-4E77-BFA1-53F4125143DA}"/>
              </a:ext>
            </a:extLst>
          </p:cNvPr>
          <p:cNvSpPr>
            <a:spLocks noGrp="1"/>
          </p:cNvSpPr>
          <p:nvPr>
            <p:ph type="body" sz="quarter" idx="17"/>
          </p:nvPr>
        </p:nvSpPr>
        <p:spPr>
          <a:xfrm>
            <a:off x="487363" y="2076450"/>
            <a:ext cx="11077575" cy="3552825"/>
          </a:xfrm>
          <a:custGeom>
            <a:avLst/>
            <a:gdLst>
              <a:gd name="connsiteX0" fmla="*/ 0 w 3295054"/>
              <a:gd name="connsiteY0" fmla="*/ 0 h 1977033"/>
              <a:gd name="connsiteX1" fmla="*/ 3295054 w 3295054"/>
              <a:gd name="connsiteY1" fmla="*/ 0 h 1977033"/>
              <a:gd name="connsiteX2" fmla="*/ 3295054 w 3295054"/>
              <a:gd name="connsiteY2" fmla="*/ 1977033 h 1977033"/>
              <a:gd name="connsiteX3" fmla="*/ 0 w 3295054"/>
              <a:gd name="connsiteY3" fmla="*/ 1977033 h 1977033"/>
              <a:gd name="connsiteX4" fmla="*/ 0 w 3295054"/>
              <a:gd name="connsiteY4" fmla="*/ 0 h 197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054" h="1977033">
                <a:moveTo>
                  <a:pt x="0" y="0"/>
                </a:moveTo>
                <a:lnTo>
                  <a:pt x="3295054" y="0"/>
                </a:lnTo>
                <a:lnTo>
                  <a:pt x="3295054" y="1977033"/>
                </a:lnTo>
                <a:lnTo>
                  <a:pt x="0" y="1977033"/>
                </a:lnTo>
                <a:lnTo>
                  <a:pt x="0" y="0"/>
                </a:lnTo>
                <a:close/>
              </a:path>
            </a:pathLst>
          </a:custGeom>
          <a:solidFill>
            <a:schemeClr val="bg1">
              <a:lumMod val="85000"/>
              <a:alpha val="69804"/>
            </a:schemeClr>
          </a:solidFill>
          <a:ln w="19050">
            <a:solidFill>
              <a:schemeClr val="bg1">
                <a:lumMod val="75000"/>
              </a:schemeClr>
            </a:solidFill>
          </a:ln>
        </p:spPr>
        <p:style>
          <a:lnRef idx="2">
            <a:scrgbClr r="0" g="0" b="0"/>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8580" tIns="68580" rIns="216000" bIns="68580" numCol="1" spcCol="1270" anchor="ctr" anchorCtr="0">
            <a:noAutofit/>
          </a:bodyPr>
          <a:lstStyle/>
          <a:p>
            <a:pPr marL="180975" lvl="0" algn="just" defTabSz="800100">
              <a:lnSpc>
                <a:spcPct val="90000"/>
              </a:lnSpc>
              <a:spcBef>
                <a:spcPct val="0"/>
              </a:spcBef>
              <a:spcAft>
                <a:spcPct val="35000"/>
              </a:spcAft>
            </a:pPr>
            <a:r>
              <a:rPr lang="fr-FR" sz="1600" b="1" dirty="0">
                <a:solidFill>
                  <a:srgbClr val="CA257E"/>
                </a:solidFill>
                <a:latin typeface="Arial" panose="020B0604020202020204" pitchFamily="34" charset="0"/>
                <a:cs typeface="Arial" panose="020B0604020202020204" pitchFamily="34" charset="0"/>
              </a:rPr>
              <a:t>L'Action Erasmus Mundus est dite centralisées, elle est gérée par l'Agence Exécutive Education, Audiovisuel et Culture (EACEA). </a:t>
            </a:r>
          </a:p>
          <a:p>
            <a:pPr marL="180975" lvl="0" algn="just" defTabSz="800100">
              <a:lnSpc>
                <a:spcPct val="90000"/>
              </a:lnSpc>
              <a:spcBef>
                <a:spcPct val="0"/>
              </a:spcBef>
              <a:spcAft>
                <a:spcPct val="35000"/>
              </a:spcAft>
            </a:pPr>
            <a:r>
              <a:rPr lang="fr-FR" sz="1600" b="1" dirty="0">
                <a:solidFill>
                  <a:srgbClr val="CA257E"/>
                </a:solidFill>
                <a:latin typeface="Arial" panose="020B0604020202020204" pitchFamily="34" charset="0"/>
                <a:cs typeface="Arial" panose="020B0604020202020204" pitchFamily="34" charset="0"/>
              </a:rPr>
              <a:t>Si vous recherchez des informations supplémentaires, ou si vous avez des questions spécifiques sur la procédure de candidature, vous pouvez écrire à : EACEA-EPLUS-EMJMD@ec.europa.eu</a:t>
            </a:r>
          </a:p>
        </p:txBody>
      </p:sp>
    </p:spTree>
    <p:extLst>
      <p:ext uri="{BB962C8B-B14F-4D97-AF65-F5344CB8AC3E}">
        <p14:creationId xmlns:p14="http://schemas.microsoft.com/office/powerpoint/2010/main" val="3794573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a:off x="7570927" y="2974312"/>
            <a:ext cx="4552602" cy="3340692"/>
          </a:xfrm>
          <a:prstGeom prst="rect">
            <a:avLst/>
          </a:prstGeom>
        </p:spPr>
      </p:pic>
      <p:sp>
        <p:nvSpPr>
          <p:cNvPr id="11" name="ZoneTexte 10"/>
          <p:cNvSpPr txBox="1"/>
          <p:nvPr/>
        </p:nvSpPr>
        <p:spPr>
          <a:xfrm>
            <a:off x="417652" y="1615639"/>
            <a:ext cx="7153275" cy="523220"/>
          </a:xfrm>
          <a:prstGeom prst="rect">
            <a:avLst/>
          </a:prstGeom>
          <a:noFill/>
        </p:spPr>
        <p:txBody>
          <a:bodyPr wrap="square" rtlCol="0">
            <a:spAutoFit/>
          </a:bodyPr>
          <a:lstStyle/>
          <a:p>
            <a:r>
              <a:rPr lang="fr-FR" sz="2800" u="sng" dirty="0">
                <a:solidFill>
                  <a:srgbClr val="112DA3"/>
                </a:solidFill>
              </a:rPr>
              <a:t>promotion.superieur@agence-erasmus.fr</a:t>
            </a:r>
          </a:p>
        </p:txBody>
      </p:sp>
      <p:sp>
        <p:nvSpPr>
          <p:cNvPr id="3" name="Rectangle 2"/>
          <p:cNvSpPr/>
          <p:nvPr/>
        </p:nvSpPr>
        <p:spPr>
          <a:xfrm>
            <a:off x="417652" y="664253"/>
            <a:ext cx="7004229" cy="646331"/>
          </a:xfrm>
          <a:prstGeom prst="rect">
            <a:avLst/>
          </a:prstGeom>
        </p:spPr>
        <p:txBody>
          <a:bodyPr wrap="square">
            <a:spAutoFit/>
          </a:bodyPr>
          <a:lstStyle/>
          <a:p>
            <a:r>
              <a:rPr lang="fr-FR" sz="3600" b="1" dirty="0">
                <a:solidFill>
                  <a:srgbClr val="FFC000"/>
                </a:solidFill>
                <a:cs typeface="Arial" panose="020B0604020202020204" pitchFamily="34" charset="0"/>
              </a:rPr>
              <a:t>Contact : </a:t>
            </a:r>
            <a:endParaRPr lang="fr-FR" sz="4000" b="1" dirty="0">
              <a:solidFill>
                <a:srgbClr val="FFC000"/>
              </a:solidFill>
              <a:cs typeface="Arial" panose="020B0604020202020204" pitchFamily="34" charset="0"/>
            </a:endParaRPr>
          </a:p>
        </p:txBody>
      </p:sp>
      <p:sp>
        <p:nvSpPr>
          <p:cNvPr id="12" name="Rectangle 11"/>
          <p:cNvSpPr/>
          <p:nvPr/>
        </p:nvSpPr>
        <p:spPr>
          <a:xfrm>
            <a:off x="2115344" y="4059883"/>
            <a:ext cx="5237331" cy="584775"/>
          </a:xfrm>
          <a:prstGeom prst="rect">
            <a:avLst/>
          </a:prstGeom>
        </p:spPr>
        <p:txBody>
          <a:bodyPr wrap="none">
            <a:spAutoFit/>
          </a:bodyPr>
          <a:lstStyle/>
          <a:p>
            <a:pPr algn="ctr"/>
            <a:r>
              <a:rPr lang="fr-FR" sz="3200" b="1" dirty="0">
                <a:solidFill>
                  <a:srgbClr val="143C68"/>
                </a:solidFill>
                <a:latin typeface="Arial" panose="020B0604020202020204" pitchFamily="34" charset="0"/>
                <a:cs typeface="Arial" panose="020B0604020202020204" pitchFamily="34" charset="0"/>
              </a:rPr>
              <a:t>Merci pour votre attention</a:t>
            </a:r>
          </a:p>
        </p:txBody>
      </p:sp>
    </p:spTree>
    <p:extLst>
      <p:ext uri="{BB962C8B-B14F-4D97-AF65-F5344CB8AC3E}">
        <p14:creationId xmlns:p14="http://schemas.microsoft.com/office/powerpoint/2010/main" val="353398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6284574" y="1625083"/>
            <a:ext cx="4475423" cy="400110"/>
          </a:xfrm>
          <a:prstGeom prst="rect">
            <a:avLst/>
          </a:prstGeom>
          <a:no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dirty="0">
                <a:solidFill>
                  <a:schemeClr val="tx2"/>
                </a:solidFill>
                <a:latin typeface="Arial" panose="020B0604020202020204" pitchFamily="34" charset="0"/>
              </a:rPr>
              <a:t>PAYS TIERS</a:t>
            </a:r>
            <a:endParaRPr lang="fr-FR" sz="2000" b="1" dirty="0">
              <a:solidFill>
                <a:schemeClr val="tx2">
                  <a:lumMod val="75000"/>
                </a:schemeClr>
              </a:solidFill>
              <a:latin typeface="Arial" panose="020B0604020202020204" pitchFamily="34" charset="0"/>
            </a:endParaRPr>
          </a:p>
        </p:txBody>
      </p:sp>
      <p:sp>
        <p:nvSpPr>
          <p:cNvPr id="7" name="TextBox 20"/>
          <p:cNvSpPr txBox="1"/>
          <p:nvPr/>
        </p:nvSpPr>
        <p:spPr>
          <a:xfrm>
            <a:off x="2028954" y="1625083"/>
            <a:ext cx="3476626" cy="400110"/>
          </a:xfrm>
          <a:prstGeom prst="rect">
            <a:avLst/>
          </a:prstGeom>
          <a:no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BE" altLang="en-US" sz="2000" b="1" dirty="0">
                <a:solidFill>
                  <a:schemeClr val="tx2"/>
                </a:solidFill>
                <a:latin typeface="Arial" panose="020B0604020202020204" pitchFamily="34" charset="0"/>
                <a:ea typeface="Arial Unicode MS" panose="020B0604020202020204" pitchFamily="34" charset="-128"/>
              </a:rPr>
              <a:t>PAYS PROGRAMME</a:t>
            </a:r>
            <a:endParaRPr lang="en-GB" sz="2000" b="1" dirty="0"/>
          </a:p>
        </p:txBody>
      </p:sp>
      <p:sp>
        <p:nvSpPr>
          <p:cNvPr id="9" name="Oval 15"/>
          <p:cNvSpPr/>
          <p:nvPr/>
        </p:nvSpPr>
        <p:spPr>
          <a:xfrm>
            <a:off x="1594701" y="2355257"/>
            <a:ext cx="4242427" cy="4048342"/>
          </a:xfrm>
          <a:prstGeom prst="ellipse">
            <a:avLst/>
          </a:prstGeom>
          <a:solidFill>
            <a:srgbClr val="034E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en-IE" sz="2400" b="1" i="0" u="none" strike="noStrike" kern="0" cap="none" spc="0" normalizeH="0" baseline="0" noProof="0" dirty="0">
                <a:ln>
                  <a:noFill/>
                </a:ln>
                <a:solidFill>
                  <a:srgbClr val="FFFFFF"/>
                </a:solidFill>
                <a:effectLst/>
                <a:uLnTx/>
                <a:uFillTx/>
                <a:latin typeface="Arial"/>
                <a:ea typeface="+mn-ea"/>
                <a:cs typeface="+mn-cs"/>
              </a:rPr>
            </a:br>
            <a:br>
              <a:rPr kumimoji="0" lang="en-IE" sz="2400" b="1" i="0" u="none" strike="noStrike" kern="0" cap="none" spc="0" normalizeH="0" baseline="0" noProof="0" dirty="0">
                <a:ln>
                  <a:noFill/>
                </a:ln>
                <a:solidFill>
                  <a:srgbClr val="FFFFFF"/>
                </a:solidFill>
                <a:effectLst/>
                <a:uLnTx/>
                <a:uFillTx/>
                <a:latin typeface="Arial"/>
                <a:ea typeface="+mn-ea"/>
                <a:cs typeface="+mn-cs"/>
              </a:rPr>
            </a:br>
            <a:r>
              <a:rPr kumimoji="0" lang="fr-FR" sz="2400" b="1" i="0" u="none" strike="noStrike" kern="0" cap="none" spc="0" normalizeH="0" baseline="0" dirty="0">
                <a:ln>
                  <a:noFill/>
                </a:ln>
                <a:solidFill>
                  <a:srgbClr val="FFFFFF"/>
                </a:solidFill>
                <a:effectLst/>
                <a:uLnTx/>
                <a:uFillTx/>
                <a:latin typeface="Arial"/>
                <a:ea typeface="+mn-ea"/>
                <a:cs typeface="+mn-cs"/>
              </a:rPr>
              <a:t>Pays membres UE</a:t>
            </a:r>
            <a:br>
              <a:rPr kumimoji="0" lang="fr-FR" sz="2400" b="1" i="0" u="none" strike="noStrike" kern="0" cap="none" spc="0" normalizeH="0" baseline="0" dirty="0">
                <a:ln>
                  <a:noFill/>
                </a:ln>
                <a:solidFill>
                  <a:srgbClr val="FFFFFF"/>
                </a:solidFill>
                <a:effectLst/>
                <a:uLnTx/>
                <a:uFillTx/>
                <a:latin typeface="Arial"/>
                <a:ea typeface="+mn-ea"/>
                <a:cs typeface="+mn-cs"/>
              </a:rPr>
            </a:br>
            <a:r>
              <a:rPr kumimoji="0" lang="fr-FR" sz="2400" b="1" i="0" u="none" strike="noStrike" kern="0" cap="none" spc="0" normalizeH="0" baseline="0" dirty="0">
                <a:ln>
                  <a:noFill/>
                </a:ln>
                <a:solidFill>
                  <a:srgbClr val="FFFFFF"/>
                </a:solidFill>
                <a:effectLst/>
                <a:uLnTx/>
                <a:uFillTx/>
                <a:latin typeface="Arial"/>
                <a:ea typeface="+mn-ea"/>
                <a:cs typeface="+mn-cs"/>
              </a:rPr>
              <a:t>+</a:t>
            </a:r>
            <a:br>
              <a:rPr kumimoji="0" lang="fr-FR" sz="2400" b="1" i="0" u="none" strike="noStrike" kern="0" cap="none" spc="0" normalizeH="0" baseline="0" dirty="0">
                <a:ln>
                  <a:noFill/>
                </a:ln>
                <a:solidFill>
                  <a:srgbClr val="FFFFFF"/>
                </a:solidFill>
                <a:effectLst/>
                <a:uLnTx/>
                <a:uFillTx/>
                <a:latin typeface="Arial"/>
                <a:ea typeface="+mn-ea"/>
                <a:cs typeface="+mn-cs"/>
              </a:rPr>
            </a:br>
            <a:r>
              <a:rPr kumimoji="0" lang="fr-FR" sz="2400" b="1" i="0" u="none" strike="noStrike" kern="0" cap="none" spc="0" normalizeH="0" baseline="0" dirty="0">
                <a:ln>
                  <a:noFill/>
                </a:ln>
                <a:solidFill>
                  <a:srgbClr val="FFFFFF"/>
                </a:solidFill>
                <a:effectLst/>
                <a:uLnTx/>
                <a:uFillTx/>
                <a:latin typeface="Arial"/>
                <a:ea typeface="+mn-ea"/>
                <a:cs typeface="+mn-cs"/>
              </a:rPr>
              <a:t>Pays tiers</a:t>
            </a:r>
            <a:r>
              <a:rPr kumimoji="0" lang="fr-FR" sz="2400" b="1" i="0" u="none" strike="noStrike" kern="0" cap="none" spc="0" normalizeH="0" dirty="0">
                <a:ln>
                  <a:noFill/>
                </a:ln>
                <a:solidFill>
                  <a:srgbClr val="FFFFFF"/>
                </a:solidFill>
                <a:effectLst/>
                <a:uLnTx/>
                <a:uFillTx/>
                <a:latin typeface="Arial"/>
                <a:ea typeface="+mn-ea"/>
                <a:cs typeface="+mn-cs"/>
              </a:rPr>
              <a:t> </a:t>
            </a:r>
            <a:r>
              <a:rPr kumimoji="0" lang="fr-FR" sz="2400" b="1" i="0" u="none" strike="noStrike" kern="0" cap="none" spc="0" normalizeH="0" baseline="0" dirty="0">
                <a:ln>
                  <a:noFill/>
                </a:ln>
                <a:solidFill>
                  <a:srgbClr val="FFFFFF"/>
                </a:solidFill>
                <a:effectLst/>
                <a:uLnTx/>
                <a:uFillTx/>
                <a:latin typeface="Arial"/>
                <a:ea typeface="+mn-ea"/>
                <a:cs typeface="+mn-cs"/>
              </a:rPr>
              <a:t>associés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dirty="0">
                <a:ln>
                  <a:noFill/>
                </a:ln>
                <a:solidFill>
                  <a:srgbClr val="FFFFFF"/>
                </a:solidFill>
                <a:effectLst/>
                <a:uLnTx/>
                <a:uFillTx/>
                <a:latin typeface="Arial"/>
                <a:ea typeface="+mn-ea"/>
                <a:cs typeface="+mn-cs"/>
              </a:rPr>
              <a:t>Islande, Liechtenstein, Norvège,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dirty="0">
                <a:ln>
                  <a:noFill/>
                </a:ln>
                <a:solidFill>
                  <a:srgbClr val="FFFFFF"/>
                </a:solidFill>
                <a:effectLst/>
                <a:uLnTx/>
                <a:uFillTx/>
                <a:latin typeface="Arial"/>
                <a:ea typeface="+mn-ea"/>
                <a:cs typeface="+mn-cs"/>
              </a:rPr>
              <a:t>République de la Macédoine du Nord, Serbie, Turquie</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2031" y="2686809"/>
            <a:ext cx="790473" cy="533378"/>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8"/>
          <p:cNvSpPr txBox="1"/>
          <p:nvPr/>
        </p:nvSpPr>
        <p:spPr>
          <a:xfrm>
            <a:off x="5393917" y="4056262"/>
            <a:ext cx="1404166" cy="646331"/>
          </a:xfrm>
          <a:prstGeom prst="rect">
            <a:avLst/>
          </a:prstGeom>
          <a:noFill/>
        </p:spPr>
        <p:txBody>
          <a:bodyPr wrap="square" rtlCol="0">
            <a:spAutoFit/>
          </a:bodyPr>
          <a:lstStyle/>
          <a:p>
            <a:pPr lvl="0" algn="ctr"/>
            <a:r>
              <a:rPr lang="en-GB" sz="3600" b="1" dirty="0">
                <a:solidFill>
                  <a:schemeClr val="tx1"/>
                </a:solidFill>
                <a:latin typeface="Arial" panose="020B0604020202020204" pitchFamily="34" charset="0"/>
                <a:cs typeface="Arial" panose="020B0604020202020204" pitchFamily="34" charset="0"/>
              </a:rPr>
              <a:t>+</a:t>
            </a:r>
            <a:endParaRPr lang="en-GB" sz="3600" b="1" dirty="0"/>
          </a:p>
        </p:txBody>
      </p:sp>
      <p:sp>
        <p:nvSpPr>
          <p:cNvPr id="12" name="Oval 14"/>
          <p:cNvSpPr/>
          <p:nvPr/>
        </p:nvSpPr>
        <p:spPr>
          <a:xfrm>
            <a:off x="6386257" y="2254685"/>
            <a:ext cx="4373740" cy="4148914"/>
          </a:xfrm>
          <a:prstGeom prst="ellipse">
            <a:avLst/>
          </a:prstGeom>
          <a:solidFill>
            <a:srgbClr val="4BC5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dirty="0">
                <a:ln>
                  <a:noFill/>
                </a:ln>
                <a:solidFill>
                  <a:srgbClr val="FFFFFF"/>
                </a:solidFill>
                <a:effectLst/>
                <a:uLnTx/>
                <a:uFillTx/>
                <a:latin typeface="Arial"/>
                <a:ea typeface="+mn-ea"/>
                <a:cs typeface="+mn-cs"/>
              </a:rPr>
              <a:t>Reste du monde</a:t>
            </a:r>
            <a:endParaRPr kumimoji="0" lang="fr-FR" sz="2400" b="1" i="0" u="none" strike="noStrike" kern="0" cap="none" spc="0" normalizeH="0" baseline="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24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Arial"/>
              <a:ea typeface="+mn-ea"/>
              <a:cs typeface="+mn-cs"/>
            </a:endParaRPr>
          </a:p>
        </p:txBody>
      </p:sp>
      <p:pic>
        <p:nvPicPr>
          <p:cNvPr id="13"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0600" y="4285076"/>
            <a:ext cx="985054" cy="1079999"/>
          </a:xfrm>
          <a:prstGeom prst="rect">
            <a:avLst/>
          </a:prstGeom>
        </p:spPr>
      </p:pic>
      <p:sp>
        <p:nvSpPr>
          <p:cNvPr id="14" name="Title 4">
            <a:extLst>
              <a:ext uri="{FF2B5EF4-FFF2-40B4-BE49-F238E27FC236}">
                <a16:creationId xmlns:a16="http://schemas.microsoft.com/office/drawing/2014/main" id="{52B0CD73-AD25-47D5-A094-29D7890830DA}"/>
              </a:ext>
            </a:extLst>
          </p:cNvPr>
          <p:cNvSpPr txBox="1">
            <a:spLocks/>
          </p:cNvSpPr>
          <p:nvPr/>
        </p:nvSpPr>
        <p:spPr>
          <a:xfrm>
            <a:off x="838200" y="264231"/>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Pays impliqués : Erasmus+ 2021-2027</a:t>
            </a:r>
          </a:p>
        </p:txBody>
      </p:sp>
    </p:spTree>
    <p:extLst>
      <p:ext uri="{BB962C8B-B14F-4D97-AF65-F5344CB8AC3E}">
        <p14:creationId xmlns:p14="http://schemas.microsoft.com/office/powerpoint/2010/main" val="62587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518016" y="4649218"/>
            <a:ext cx="2283631" cy="1862963"/>
          </a:xfrm>
          <a:prstGeom prst="rect">
            <a:avLst/>
          </a:prstGeom>
        </p:spPr>
      </p:pic>
      <p:grpSp>
        <p:nvGrpSpPr>
          <p:cNvPr id="31" name="Groupe 30">
            <a:extLst>
              <a:ext uri="{FF2B5EF4-FFF2-40B4-BE49-F238E27FC236}">
                <a16:creationId xmlns:a16="http://schemas.microsoft.com/office/drawing/2014/main" id="{82DD2C57-16EF-4745-AE80-80AFD9B7529B}"/>
              </a:ext>
            </a:extLst>
          </p:cNvPr>
          <p:cNvGrpSpPr/>
          <p:nvPr/>
        </p:nvGrpSpPr>
        <p:grpSpPr>
          <a:xfrm>
            <a:off x="761778" y="2850215"/>
            <a:ext cx="7899224" cy="3128357"/>
            <a:chOff x="682928" y="3088496"/>
            <a:chExt cx="7899224" cy="3128357"/>
          </a:xfrm>
        </p:grpSpPr>
        <p:sp>
          <p:nvSpPr>
            <p:cNvPr id="7" name="Rectangle à coins arrondis 7">
              <a:extLst>
                <a:ext uri="{FF2B5EF4-FFF2-40B4-BE49-F238E27FC236}">
                  <a16:creationId xmlns:a16="http://schemas.microsoft.com/office/drawing/2014/main" id="{5ADC3F47-AF65-F744-AB5B-4A5D6BA4B1D9}"/>
                </a:ext>
              </a:extLst>
            </p:cNvPr>
            <p:cNvSpPr/>
            <p:nvPr/>
          </p:nvSpPr>
          <p:spPr>
            <a:xfrm>
              <a:off x="682929" y="3088496"/>
              <a:ext cx="2314087" cy="750550"/>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Mobilité des étudiants</a:t>
              </a:r>
              <a:endParaRPr lang="fr-FR" sz="1600" dirty="0">
                <a:solidFill>
                  <a:schemeClr val="bg1"/>
                </a:solidFill>
                <a:latin typeface="Arial" panose="020B0604020202020204" pitchFamily="34" charset="0"/>
                <a:cs typeface="Arial" panose="020B0604020202020204" pitchFamily="34" charset="0"/>
              </a:endParaRPr>
            </a:p>
          </p:txBody>
        </p:sp>
        <p:sp>
          <p:nvSpPr>
            <p:cNvPr id="8" name="Rectangle à coins arrondis 7">
              <a:extLst>
                <a:ext uri="{FF2B5EF4-FFF2-40B4-BE49-F238E27FC236}">
                  <a16:creationId xmlns:a16="http://schemas.microsoft.com/office/drawing/2014/main" id="{021B0EE6-3CA7-004D-9B7B-41F8E508AAAB}"/>
                </a:ext>
              </a:extLst>
            </p:cNvPr>
            <p:cNvSpPr/>
            <p:nvPr/>
          </p:nvSpPr>
          <p:spPr>
            <a:xfrm>
              <a:off x="682928" y="4274563"/>
              <a:ext cx="2314087" cy="754535"/>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Arial" panose="020B0604020202020204" pitchFamily="34" charset="0"/>
                  <a:cs typeface="Arial" panose="020B0604020202020204" pitchFamily="34" charset="0"/>
                </a:rPr>
                <a:t>Mobilité des personnels</a:t>
              </a:r>
            </a:p>
          </p:txBody>
        </p:sp>
        <p:sp>
          <p:nvSpPr>
            <p:cNvPr id="9" name="Rectangle à coins arrondis 7">
              <a:extLst>
                <a:ext uri="{FF2B5EF4-FFF2-40B4-BE49-F238E27FC236}">
                  <a16:creationId xmlns:a16="http://schemas.microsoft.com/office/drawing/2014/main" id="{E1A3C9CF-180D-7A43-B3FB-1F2D6AD6F6D8}"/>
                </a:ext>
              </a:extLst>
            </p:cNvPr>
            <p:cNvSpPr/>
            <p:nvPr/>
          </p:nvSpPr>
          <p:spPr>
            <a:xfrm>
              <a:off x="3504841" y="3089149"/>
              <a:ext cx="2314087" cy="766711"/>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Partenariat de coopération</a:t>
              </a:r>
              <a:endParaRPr lang="fr-FR" sz="1600" dirty="0">
                <a:solidFill>
                  <a:schemeClr val="bg1"/>
                </a:solidFill>
                <a:latin typeface="Arial" panose="020B0604020202020204" pitchFamily="34" charset="0"/>
                <a:cs typeface="Arial" panose="020B0604020202020204" pitchFamily="34" charset="0"/>
              </a:endParaRPr>
            </a:p>
          </p:txBody>
        </p:sp>
        <p:sp>
          <p:nvSpPr>
            <p:cNvPr id="10" name="Rectangle à coins arrondis 7">
              <a:extLst>
                <a:ext uri="{FF2B5EF4-FFF2-40B4-BE49-F238E27FC236}">
                  <a16:creationId xmlns:a16="http://schemas.microsoft.com/office/drawing/2014/main" id="{D4B9F3C2-6B6B-4EEF-B667-C2E2D12B89FE}"/>
                </a:ext>
              </a:extLst>
            </p:cNvPr>
            <p:cNvSpPr/>
            <p:nvPr/>
          </p:nvSpPr>
          <p:spPr>
            <a:xfrm>
              <a:off x="3504840" y="4262388"/>
              <a:ext cx="2314087" cy="766710"/>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Partenariat d’innovation</a:t>
              </a:r>
              <a:endParaRPr lang="fr-FR" sz="1600" dirty="0">
                <a:solidFill>
                  <a:schemeClr val="bg1"/>
                </a:solidFill>
                <a:latin typeface="Arial" panose="020B0604020202020204" pitchFamily="34" charset="0"/>
                <a:cs typeface="Arial" panose="020B0604020202020204" pitchFamily="34" charset="0"/>
              </a:endParaRPr>
            </a:p>
          </p:txBody>
        </p:sp>
        <p:sp>
          <p:nvSpPr>
            <p:cNvPr id="11" name="Rectangle à coins arrondis 7">
              <a:extLst>
                <a:ext uri="{FF2B5EF4-FFF2-40B4-BE49-F238E27FC236}">
                  <a16:creationId xmlns:a16="http://schemas.microsoft.com/office/drawing/2014/main" id="{0189A6C2-A55C-428F-96AB-C8F6AF1BDC38}"/>
                </a:ext>
              </a:extLst>
            </p:cNvPr>
            <p:cNvSpPr/>
            <p:nvPr/>
          </p:nvSpPr>
          <p:spPr>
            <a:xfrm>
              <a:off x="3504839" y="5450143"/>
              <a:ext cx="2314087" cy="766710"/>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Partenariat d’excellence</a:t>
              </a:r>
              <a:endParaRPr lang="fr-FR" sz="1600" dirty="0">
                <a:solidFill>
                  <a:schemeClr val="bg1"/>
                </a:solidFill>
                <a:latin typeface="Arial" panose="020B0604020202020204" pitchFamily="34" charset="0"/>
                <a:cs typeface="Arial" panose="020B0604020202020204" pitchFamily="34" charset="0"/>
              </a:endParaRPr>
            </a:p>
          </p:txBody>
        </p:sp>
        <p:sp>
          <p:nvSpPr>
            <p:cNvPr id="13" name="Rectangle à coins arrondis 7">
              <a:extLst>
                <a:ext uri="{FF2B5EF4-FFF2-40B4-BE49-F238E27FC236}">
                  <a16:creationId xmlns:a16="http://schemas.microsoft.com/office/drawing/2014/main" id="{AD092E8E-D22E-449A-BCCF-870F6F139FD3}"/>
                </a:ext>
              </a:extLst>
            </p:cNvPr>
            <p:cNvSpPr/>
            <p:nvPr/>
          </p:nvSpPr>
          <p:spPr>
            <a:xfrm>
              <a:off x="6268065" y="3089030"/>
              <a:ext cx="2314087" cy="1432619"/>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Soutien à la réforme des politiques publiques</a:t>
              </a:r>
              <a:endParaRPr lang="fr-FR" sz="1600" dirty="0">
                <a:solidFill>
                  <a:schemeClr val="bg1"/>
                </a:solidFill>
                <a:latin typeface="Arial" panose="020B0604020202020204" pitchFamily="34" charset="0"/>
                <a:cs typeface="Arial" panose="020B0604020202020204" pitchFamily="34" charset="0"/>
              </a:endParaRPr>
            </a:p>
          </p:txBody>
        </p:sp>
        <p:cxnSp>
          <p:nvCxnSpPr>
            <p:cNvPr id="16" name="Connecteur droit avec flèche 15"/>
            <p:cNvCxnSpPr>
              <a:cxnSpLocks/>
            </p:cNvCxnSpPr>
            <p:nvPr/>
          </p:nvCxnSpPr>
          <p:spPr>
            <a:xfrm flipV="1">
              <a:off x="5960407" y="5818981"/>
              <a:ext cx="408830" cy="1"/>
            </a:xfrm>
            <a:prstGeom prst="straightConnector1">
              <a:avLst/>
            </a:prstGeom>
            <a:ln w="53975">
              <a:solidFill>
                <a:srgbClr val="FF0000"/>
              </a:solidFill>
              <a:tailEnd type="triangle"/>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832367" y="1373621"/>
            <a:ext cx="2384143" cy="800219"/>
          </a:xfrm>
          <a:prstGeom prst="rect">
            <a:avLst/>
          </a:prstGeom>
        </p:spPr>
        <p:txBody>
          <a:bodyPr wrap="square">
            <a:spAutoFit/>
          </a:bodyPr>
          <a:lstStyle/>
          <a:p>
            <a:pPr algn="ctr"/>
            <a:r>
              <a:rPr lang="fr-FR" sz="1600" b="1" dirty="0">
                <a:solidFill>
                  <a:srgbClr val="EC700A"/>
                </a:solidFill>
                <a:latin typeface="Arial" panose="020B0604020202020204" pitchFamily="34" charset="0"/>
                <a:cs typeface="Arial" panose="020B0604020202020204" pitchFamily="34" charset="0"/>
              </a:rPr>
              <a:t>Action clé 1</a:t>
            </a:r>
          </a:p>
          <a:p>
            <a:pPr algn="ctr"/>
            <a:endParaRPr lang="fr-FR" sz="1600" b="1" dirty="0">
              <a:solidFill>
                <a:srgbClr val="EC700A"/>
              </a:solidFill>
              <a:latin typeface="Arial" panose="020B0604020202020204" pitchFamily="34" charset="0"/>
              <a:cs typeface="Arial" panose="020B0604020202020204" pitchFamily="34" charset="0"/>
            </a:endParaRPr>
          </a:p>
          <a:p>
            <a:pPr algn="ctr"/>
            <a:r>
              <a:rPr lang="fr-FR" sz="1400" b="1" dirty="0">
                <a:solidFill>
                  <a:srgbClr val="EC700A"/>
                </a:solidFill>
                <a:latin typeface="Arial" panose="020B0604020202020204" pitchFamily="34" charset="0"/>
                <a:cs typeface="Arial" panose="020B0604020202020204" pitchFamily="34" charset="0"/>
              </a:rPr>
              <a:t>Mobilité des individus</a:t>
            </a:r>
          </a:p>
        </p:txBody>
      </p:sp>
      <p:sp>
        <p:nvSpPr>
          <p:cNvPr id="22" name="Rectangle 21">
            <a:extLst>
              <a:ext uri="{FF2B5EF4-FFF2-40B4-BE49-F238E27FC236}">
                <a16:creationId xmlns:a16="http://schemas.microsoft.com/office/drawing/2014/main" id="{B542A6A3-3504-4746-8171-381431707C79}"/>
              </a:ext>
            </a:extLst>
          </p:cNvPr>
          <p:cNvSpPr/>
          <p:nvPr/>
        </p:nvSpPr>
        <p:spPr>
          <a:xfrm>
            <a:off x="3330163" y="1347257"/>
            <a:ext cx="2684601" cy="1231106"/>
          </a:xfrm>
          <a:prstGeom prst="rect">
            <a:avLst/>
          </a:prstGeom>
        </p:spPr>
        <p:txBody>
          <a:bodyPr wrap="square">
            <a:spAutoFit/>
          </a:bodyPr>
          <a:lstStyle/>
          <a:p>
            <a:pPr algn="ctr"/>
            <a:r>
              <a:rPr lang="fr-FR" sz="1600" b="1" dirty="0">
                <a:solidFill>
                  <a:srgbClr val="EC700A"/>
                </a:solidFill>
                <a:latin typeface="Arial" panose="020B0604020202020204" pitchFamily="34" charset="0"/>
                <a:cs typeface="Arial" panose="020B0604020202020204" pitchFamily="34" charset="0"/>
              </a:rPr>
              <a:t>Action clé 2</a:t>
            </a:r>
          </a:p>
          <a:p>
            <a:pPr algn="ctr"/>
            <a:endParaRPr lang="fr-FR" sz="1600" b="1" dirty="0">
              <a:solidFill>
                <a:srgbClr val="EC700A"/>
              </a:solidFill>
              <a:latin typeface="Arial" panose="020B0604020202020204" pitchFamily="34" charset="0"/>
              <a:cs typeface="Arial" panose="020B0604020202020204" pitchFamily="34" charset="0"/>
            </a:endParaRPr>
          </a:p>
          <a:p>
            <a:pPr algn="ctr"/>
            <a:r>
              <a:rPr lang="fr-FR" sz="1400" b="1" dirty="0">
                <a:solidFill>
                  <a:srgbClr val="EC700A"/>
                </a:solidFill>
                <a:latin typeface="Arial" panose="020B0604020202020204" pitchFamily="34" charset="0"/>
                <a:cs typeface="Arial" panose="020B0604020202020204" pitchFamily="34" charset="0"/>
              </a:rPr>
              <a:t>Coopération pour l’innovation et l’échange de bonnes pratiques</a:t>
            </a:r>
          </a:p>
        </p:txBody>
      </p:sp>
      <p:sp>
        <p:nvSpPr>
          <p:cNvPr id="25" name="Rectangle 24">
            <a:extLst>
              <a:ext uri="{FF2B5EF4-FFF2-40B4-BE49-F238E27FC236}">
                <a16:creationId xmlns:a16="http://schemas.microsoft.com/office/drawing/2014/main" id="{0FDE7324-B5CB-4E93-B5AF-99EBBFE46A7E}"/>
              </a:ext>
            </a:extLst>
          </p:cNvPr>
          <p:cNvSpPr/>
          <p:nvPr/>
        </p:nvSpPr>
        <p:spPr>
          <a:xfrm>
            <a:off x="6092744" y="1332614"/>
            <a:ext cx="2708903" cy="1015663"/>
          </a:xfrm>
          <a:prstGeom prst="rect">
            <a:avLst/>
          </a:prstGeom>
        </p:spPr>
        <p:txBody>
          <a:bodyPr wrap="square">
            <a:spAutoFit/>
          </a:bodyPr>
          <a:lstStyle/>
          <a:p>
            <a:pPr algn="ctr"/>
            <a:r>
              <a:rPr lang="fr-FR" sz="1600" b="1" dirty="0">
                <a:solidFill>
                  <a:srgbClr val="EC700A"/>
                </a:solidFill>
                <a:latin typeface="Arial" panose="020B0604020202020204" pitchFamily="34" charset="0"/>
                <a:cs typeface="Arial" panose="020B0604020202020204" pitchFamily="34" charset="0"/>
              </a:rPr>
              <a:t>Action clé 3</a:t>
            </a:r>
          </a:p>
          <a:p>
            <a:pPr algn="ctr"/>
            <a:endParaRPr lang="fr-FR" sz="1600" b="1" dirty="0">
              <a:solidFill>
                <a:srgbClr val="EC700A"/>
              </a:solidFill>
              <a:latin typeface="Arial" panose="020B0604020202020204" pitchFamily="34" charset="0"/>
              <a:cs typeface="Arial" panose="020B0604020202020204" pitchFamily="34" charset="0"/>
            </a:endParaRPr>
          </a:p>
          <a:p>
            <a:pPr algn="ctr"/>
            <a:r>
              <a:rPr lang="fr-FR" sz="1400" b="1" dirty="0">
                <a:solidFill>
                  <a:srgbClr val="EC700A"/>
                </a:solidFill>
                <a:latin typeface="Arial" panose="020B0604020202020204" pitchFamily="34" charset="0"/>
                <a:cs typeface="Arial" panose="020B0604020202020204" pitchFamily="34" charset="0"/>
              </a:rPr>
              <a:t>Soutien à la réforme des politiques publiques</a:t>
            </a:r>
          </a:p>
        </p:txBody>
      </p:sp>
      <p:sp>
        <p:nvSpPr>
          <p:cNvPr id="28" name="Rectangle 27">
            <a:extLst>
              <a:ext uri="{FF2B5EF4-FFF2-40B4-BE49-F238E27FC236}">
                <a16:creationId xmlns:a16="http://schemas.microsoft.com/office/drawing/2014/main" id="{0B5E0611-94AA-4B6D-8148-EF49886C43DA}"/>
              </a:ext>
            </a:extLst>
          </p:cNvPr>
          <p:cNvSpPr/>
          <p:nvPr/>
        </p:nvSpPr>
        <p:spPr>
          <a:xfrm>
            <a:off x="8997131" y="1332614"/>
            <a:ext cx="2679999" cy="338554"/>
          </a:xfrm>
          <a:prstGeom prst="rect">
            <a:avLst/>
          </a:prstGeom>
        </p:spPr>
        <p:txBody>
          <a:bodyPr wrap="square">
            <a:spAutoFit/>
          </a:bodyPr>
          <a:lstStyle/>
          <a:p>
            <a:pPr algn="ctr"/>
            <a:r>
              <a:rPr lang="fr-FR" sz="1600" b="1" dirty="0">
                <a:solidFill>
                  <a:srgbClr val="EC700A"/>
                </a:solidFill>
                <a:latin typeface="Arial" panose="020B0604020202020204" pitchFamily="34" charset="0"/>
                <a:cs typeface="Arial" panose="020B0604020202020204" pitchFamily="34" charset="0"/>
              </a:rPr>
              <a:t>Activités Jean Monnet</a:t>
            </a:r>
          </a:p>
        </p:txBody>
      </p:sp>
      <p:cxnSp>
        <p:nvCxnSpPr>
          <p:cNvPr id="6" name="Connecteur droit 5">
            <a:extLst>
              <a:ext uri="{FF2B5EF4-FFF2-40B4-BE49-F238E27FC236}">
                <a16:creationId xmlns:a16="http://schemas.microsoft.com/office/drawing/2014/main" id="{05FAD9BF-677A-4F3F-A4E0-DC5F4E5CB8FB}"/>
              </a:ext>
            </a:extLst>
          </p:cNvPr>
          <p:cNvCxnSpPr>
            <a:cxnSpLocks/>
          </p:cNvCxnSpPr>
          <p:nvPr/>
        </p:nvCxnSpPr>
        <p:spPr>
          <a:xfrm>
            <a:off x="621131" y="2578363"/>
            <a:ext cx="2595379" cy="0"/>
          </a:xfrm>
          <a:prstGeom prst="line">
            <a:avLst/>
          </a:prstGeom>
          <a:ln>
            <a:solidFill>
              <a:srgbClr val="F6B101"/>
            </a:solidFill>
          </a:ln>
        </p:spPr>
        <p:style>
          <a:lnRef idx="3">
            <a:schemeClr val="dk1"/>
          </a:lnRef>
          <a:fillRef idx="0">
            <a:schemeClr val="dk1"/>
          </a:fillRef>
          <a:effectRef idx="2">
            <a:schemeClr val="dk1"/>
          </a:effectRef>
          <a:fontRef idx="minor">
            <a:schemeClr val="tx1"/>
          </a:fontRef>
        </p:style>
      </p:cxnSp>
      <p:cxnSp>
        <p:nvCxnSpPr>
          <p:cNvPr id="32" name="Connecteur droit 31">
            <a:extLst>
              <a:ext uri="{FF2B5EF4-FFF2-40B4-BE49-F238E27FC236}">
                <a16:creationId xmlns:a16="http://schemas.microsoft.com/office/drawing/2014/main" id="{BBAC4742-1BEB-41B7-9C74-326CDDE88F00}"/>
              </a:ext>
            </a:extLst>
          </p:cNvPr>
          <p:cNvCxnSpPr>
            <a:cxnSpLocks/>
          </p:cNvCxnSpPr>
          <p:nvPr/>
        </p:nvCxnSpPr>
        <p:spPr>
          <a:xfrm>
            <a:off x="3374775" y="2578363"/>
            <a:ext cx="2595379" cy="0"/>
          </a:xfrm>
          <a:prstGeom prst="line">
            <a:avLst/>
          </a:prstGeom>
          <a:ln>
            <a:solidFill>
              <a:srgbClr val="F6B101"/>
            </a:solidFill>
          </a:ln>
        </p:spPr>
        <p:style>
          <a:lnRef idx="3">
            <a:schemeClr val="dk1"/>
          </a:lnRef>
          <a:fillRef idx="0">
            <a:schemeClr val="dk1"/>
          </a:fillRef>
          <a:effectRef idx="2">
            <a:schemeClr val="dk1"/>
          </a:effectRef>
          <a:fontRef idx="minor">
            <a:schemeClr val="tx1"/>
          </a:fontRef>
        </p:style>
      </p:cxnSp>
      <p:cxnSp>
        <p:nvCxnSpPr>
          <p:cNvPr id="33" name="Connecteur droit 32">
            <a:extLst>
              <a:ext uri="{FF2B5EF4-FFF2-40B4-BE49-F238E27FC236}">
                <a16:creationId xmlns:a16="http://schemas.microsoft.com/office/drawing/2014/main" id="{EF023F33-2CB7-4BE0-9143-39E40411A8CD}"/>
              </a:ext>
            </a:extLst>
          </p:cNvPr>
          <p:cNvCxnSpPr>
            <a:cxnSpLocks/>
          </p:cNvCxnSpPr>
          <p:nvPr/>
        </p:nvCxnSpPr>
        <p:spPr>
          <a:xfrm>
            <a:off x="6206268" y="2578363"/>
            <a:ext cx="2595379" cy="0"/>
          </a:xfrm>
          <a:prstGeom prst="line">
            <a:avLst/>
          </a:prstGeom>
          <a:ln>
            <a:solidFill>
              <a:srgbClr val="F6B101"/>
            </a:solidFill>
          </a:ln>
        </p:spPr>
        <p:style>
          <a:lnRef idx="3">
            <a:schemeClr val="dk1"/>
          </a:lnRef>
          <a:fillRef idx="0">
            <a:schemeClr val="dk1"/>
          </a:fillRef>
          <a:effectRef idx="2">
            <a:schemeClr val="dk1"/>
          </a:effectRef>
          <a:fontRef idx="minor">
            <a:schemeClr val="tx1"/>
          </a:fontRef>
        </p:style>
      </p:cxnSp>
      <p:cxnSp>
        <p:nvCxnSpPr>
          <p:cNvPr id="34" name="Connecteur droit 33">
            <a:extLst>
              <a:ext uri="{FF2B5EF4-FFF2-40B4-BE49-F238E27FC236}">
                <a16:creationId xmlns:a16="http://schemas.microsoft.com/office/drawing/2014/main" id="{31AD0F82-55B0-4BA7-AD3B-E94303553037}"/>
              </a:ext>
            </a:extLst>
          </p:cNvPr>
          <p:cNvCxnSpPr>
            <a:cxnSpLocks/>
          </p:cNvCxnSpPr>
          <p:nvPr/>
        </p:nvCxnSpPr>
        <p:spPr>
          <a:xfrm>
            <a:off x="9039442" y="2583969"/>
            <a:ext cx="2595379" cy="0"/>
          </a:xfrm>
          <a:prstGeom prst="line">
            <a:avLst/>
          </a:prstGeom>
          <a:ln>
            <a:solidFill>
              <a:srgbClr val="F6B101"/>
            </a:solidFill>
          </a:ln>
        </p:spPr>
        <p:style>
          <a:lnRef idx="3">
            <a:schemeClr val="dk1"/>
          </a:lnRef>
          <a:fillRef idx="0">
            <a:schemeClr val="dk1"/>
          </a:fillRef>
          <a:effectRef idx="2">
            <a:schemeClr val="dk1"/>
          </a:effectRef>
          <a:fontRef idx="minor">
            <a:schemeClr val="tx1"/>
          </a:fontRef>
        </p:style>
      </p:cxnSp>
      <p:sp>
        <p:nvSpPr>
          <p:cNvPr id="29" name="Rectangle à coins arrondis 7">
            <a:extLst>
              <a:ext uri="{FF2B5EF4-FFF2-40B4-BE49-F238E27FC236}">
                <a16:creationId xmlns:a16="http://schemas.microsoft.com/office/drawing/2014/main" id="{3AEE787F-D6DF-4015-9CA5-B644019AF8AC}"/>
              </a:ext>
            </a:extLst>
          </p:cNvPr>
          <p:cNvSpPr/>
          <p:nvPr/>
        </p:nvSpPr>
        <p:spPr>
          <a:xfrm>
            <a:off x="9180084" y="2850215"/>
            <a:ext cx="2314087" cy="487452"/>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Modules</a:t>
            </a:r>
            <a:endParaRPr lang="fr-FR" sz="1600" dirty="0">
              <a:solidFill>
                <a:schemeClr val="bg1"/>
              </a:solidFill>
              <a:latin typeface="Arial" panose="020B0604020202020204" pitchFamily="34" charset="0"/>
              <a:cs typeface="Arial" panose="020B0604020202020204" pitchFamily="34" charset="0"/>
            </a:endParaRPr>
          </a:p>
        </p:txBody>
      </p:sp>
      <p:sp>
        <p:nvSpPr>
          <p:cNvPr id="30" name="Rectangle à coins arrondis 7">
            <a:extLst>
              <a:ext uri="{FF2B5EF4-FFF2-40B4-BE49-F238E27FC236}">
                <a16:creationId xmlns:a16="http://schemas.microsoft.com/office/drawing/2014/main" id="{17762114-3693-4908-A831-862435DCB5FC}"/>
              </a:ext>
            </a:extLst>
          </p:cNvPr>
          <p:cNvSpPr/>
          <p:nvPr/>
        </p:nvSpPr>
        <p:spPr>
          <a:xfrm>
            <a:off x="9180084" y="3567058"/>
            <a:ext cx="2314087" cy="487452"/>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Chaires</a:t>
            </a:r>
            <a:endParaRPr lang="fr-FR" sz="1600" dirty="0">
              <a:solidFill>
                <a:schemeClr val="bg1"/>
              </a:solidFill>
              <a:latin typeface="Arial" panose="020B0604020202020204" pitchFamily="34" charset="0"/>
              <a:cs typeface="Arial" panose="020B0604020202020204" pitchFamily="34" charset="0"/>
            </a:endParaRPr>
          </a:p>
        </p:txBody>
      </p:sp>
      <p:sp>
        <p:nvSpPr>
          <p:cNvPr id="35" name="Rectangle à coins arrondis 7">
            <a:extLst>
              <a:ext uri="{FF2B5EF4-FFF2-40B4-BE49-F238E27FC236}">
                <a16:creationId xmlns:a16="http://schemas.microsoft.com/office/drawing/2014/main" id="{8493004F-9BB3-4E9A-9157-CC302035A1D6}"/>
              </a:ext>
            </a:extLst>
          </p:cNvPr>
          <p:cNvSpPr/>
          <p:nvPr/>
        </p:nvSpPr>
        <p:spPr>
          <a:xfrm>
            <a:off x="9180083" y="4274031"/>
            <a:ext cx="2314087" cy="487452"/>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Centres d’excellence</a:t>
            </a:r>
            <a:endParaRPr lang="fr-FR" sz="1600" dirty="0">
              <a:solidFill>
                <a:schemeClr val="bg1"/>
              </a:solidFill>
              <a:latin typeface="Arial" panose="020B0604020202020204" pitchFamily="34" charset="0"/>
              <a:cs typeface="Arial" panose="020B0604020202020204" pitchFamily="34" charset="0"/>
            </a:endParaRPr>
          </a:p>
        </p:txBody>
      </p:sp>
      <p:sp>
        <p:nvSpPr>
          <p:cNvPr id="36" name="Rectangle à coins arrondis 7">
            <a:extLst>
              <a:ext uri="{FF2B5EF4-FFF2-40B4-BE49-F238E27FC236}">
                <a16:creationId xmlns:a16="http://schemas.microsoft.com/office/drawing/2014/main" id="{5FFD051D-E11A-4DAD-A9C9-18D5D70B108A}"/>
              </a:ext>
            </a:extLst>
          </p:cNvPr>
          <p:cNvSpPr/>
          <p:nvPr/>
        </p:nvSpPr>
        <p:spPr>
          <a:xfrm>
            <a:off x="9180083" y="4990874"/>
            <a:ext cx="2314087" cy="487452"/>
          </a:xfrm>
          <a:prstGeom prst="roundRect">
            <a:avLst/>
          </a:prstGeom>
          <a:solidFill>
            <a:srgbClr val="0088CE"/>
          </a:solidFill>
          <a:ln>
            <a:noFill/>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b="1" dirty="0">
                <a:solidFill>
                  <a:schemeClr val="bg1"/>
                </a:solidFill>
                <a:latin typeface="Arial" panose="020B0604020202020204" pitchFamily="34" charset="0"/>
                <a:cs typeface="Arial" panose="020B0604020202020204" pitchFamily="34" charset="0"/>
              </a:rPr>
              <a:t>Réseaux</a:t>
            </a:r>
            <a:endParaRPr lang="fr-FR" sz="1600" dirty="0">
              <a:solidFill>
                <a:schemeClr val="bg1"/>
              </a:solidFill>
              <a:latin typeface="Arial" panose="020B0604020202020204" pitchFamily="34" charset="0"/>
              <a:cs typeface="Arial" panose="020B0604020202020204" pitchFamily="34" charset="0"/>
            </a:endParaRPr>
          </a:p>
        </p:txBody>
      </p:sp>
      <p:sp>
        <p:nvSpPr>
          <p:cNvPr id="24" name="Title 4">
            <a:extLst>
              <a:ext uri="{FF2B5EF4-FFF2-40B4-BE49-F238E27FC236}">
                <a16:creationId xmlns:a16="http://schemas.microsoft.com/office/drawing/2014/main" id="{3AFC1AC2-8873-4620-8AE5-E9805F281E48}"/>
              </a:ext>
            </a:extLst>
          </p:cNvPr>
          <p:cNvSpPr txBox="1">
            <a:spLocks/>
          </p:cNvSpPr>
          <p:nvPr/>
        </p:nvSpPr>
        <p:spPr>
          <a:xfrm>
            <a:off x="948468" y="238553"/>
            <a:ext cx="10515600" cy="782637"/>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4">
                    <a:lumMod val="60000"/>
                    <a:lumOff val="40000"/>
                  </a:schemeClr>
                </a:solidFill>
                <a:latin typeface="Arial" panose="020B0604020202020204" pitchFamily="34" charset="0"/>
                <a:ea typeface="+mj-ea"/>
                <a:cs typeface="Arial" panose="020B0604020202020204" pitchFamily="34" charset="0"/>
              </a:defRPr>
            </a:lvl1pPr>
          </a:lstStyle>
          <a:p>
            <a:pPr algn="ctr"/>
            <a:r>
              <a:rPr lang="fr-BE" b="1" dirty="0">
                <a:solidFill>
                  <a:schemeClr val="bg1"/>
                </a:solidFill>
              </a:rPr>
              <a:t>Architecture Erasmus+ 2021-2027</a:t>
            </a:r>
          </a:p>
        </p:txBody>
      </p:sp>
    </p:spTree>
    <p:extLst>
      <p:ext uri="{BB962C8B-B14F-4D97-AF65-F5344CB8AC3E}">
        <p14:creationId xmlns:p14="http://schemas.microsoft.com/office/powerpoint/2010/main" val="3853952534"/>
      </p:ext>
    </p:extLst>
  </p:cSld>
  <p:clrMapOvr>
    <a:masterClrMapping/>
  </p:clrMapOvr>
</p:sld>
</file>

<file path=ppt/theme/theme1.xml><?xml version="1.0" encoding="utf-8"?>
<a:theme xmlns:a="http://schemas.openxmlformats.org/drawingml/2006/main" name="Erasmu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a8ea352-da58-48e4-ac02-2b110b1a3fed"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RGPD xmlns="9d0b55f4-2809-4223-a844-fa6629e52ccf" xsi:nil="true"/>
    <j1fb0a5f359945f79827765d541aec1e xmlns="9d0b55f4-2809-4223-a844-fa6629e52ccf">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590b5934-11d1-4345-ab40-b262c114c763</TermId>
        </TermInfo>
      </Terms>
    </j1fb0a5f359945f79827765d541aec1e>
    <TaxCatchAll xmlns="9d0b55f4-2809-4223-a844-fa6629e52cc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BE3697217D0CA4AB9DDC436D94D63E2" ma:contentTypeVersion="9" ma:contentTypeDescription="Crée un document." ma:contentTypeScope="" ma:versionID="b12a7fa1154bd47710d2ff8b4e131e5c">
  <xsd:schema xmlns:xsd="http://www.w3.org/2001/XMLSchema" xmlns:xs="http://www.w3.org/2001/XMLSchema" xmlns:p="http://schemas.microsoft.com/office/2006/metadata/properties" xmlns:ns2="9d0b55f4-2809-4223-a844-fa6629e52ccf" xmlns:ns3="ceb83293-b345-4390-bc80-103e4e7bf209" targetNamespace="http://schemas.microsoft.com/office/2006/metadata/properties" ma:root="true" ma:fieldsID="5998b531cc6919a1a3728e8dbf62f246" ns2:_="" ns3:_="">
    <xsd:import namespace="9d0b55f4-2809-4223-a844-fa6629e52ccf"/>
    <xsd:import namespace="ceb83293-b345-4390-bc80-103e4e7bf209"/>
    <xsd:element name="properties">
      <xsd:complexType>
        <xsd:sequence>
          <xsd:element name="documentManagement">
            <xsd:complexType>
              <xsd:all>
                <xsd:element ref="ns2:RGPD" minOccurs="0"/>
                <xsd:element ref="ns2:j1fb0a5f359945f79827765d541aec1e"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b55f4-2809-4223-a844-fa6629e52ccf" elementFormDefault="qualified">
    <xsd:import namespace="http://schemas.microsoft.com/office/2006/documentManagement/types"/>
    <xsd:import namespace="http://schemas.microsoft.com/office/infopath/2007/PartnerControls"/>
    <xsd:element name="RGPD" ma:index="8" nillable="true" ma:displayName="RGPD" ma:format="Dropdown" ma:internalName="RGPD">
      <xsd:simpleType>
        <xsd:restriction base="dms:Choice">
          <xsd:enumeration value="Confidentielle"/>
          <xsd:enumeration value="Personnelle"/>
          <xsd:enumeration value="Sensible"/>
        </xsd:restriction>
      </xsd:simpleType>
    </xsd:element>
    <xsd:element name="j1fb0a5f359945f79827765d541aec1e" ma:index="9" nillable="true" ma:taxonomy="true" ma:internalName="j1fb0a5f359945f79827765d541aec1e" ma:taxonomyFieldName="TypologieDocument" ma:displayName="Typologie de document" ma:default="1;#N/A|590b5934-11d1-4345-ab40-b262c114c763" ma:fieldId="{31fb0a5f-3599-45f7-9827-765d541aec1e}" ma:sspId="ba8ea352-da58-48e4-ac02-2b110b1a3fed" ma:termSetId="e8556e3f-b5d5-429a-b536-e8e0aba5fac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b0fe724-c3d6-4e17-9b95-38bddf77b31b}" ma:internalName="TaxCatchAll" ma:showField="CatchAllData" ma:web="bf74f081-5a64-4ec7-955e-736b2340a55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b0fe724-c3d6-4e17-9b95-38bddf77b31b}" ma:internalName="TaxCatchAllLabel" ma:readOnly="true" ma:showField="CatchAllDataLabel" ma:web="bf74f081-5a64-4ec7-955e-736b2340a5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b83293-b345-4390-bc80-103e4e7bf20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0CD0D-5499-4286-B01A-6EADE70F2F38}">
  <ds:schemaRefs>
    <ds:schemaRef ds:uri="Microsoft.SharePoint.Taxonomy.ContentTypeSync"/>
  </ds:schemaRefs>
</ds:datastoreItem>
</file>

<file path=customXml/itemProps2.xml><?xml version="1.0" encoding="utf-8"?>
<ds:datastoreItem xmlns:ds="http://schemas.openxmlformats.org/officeDocument/2006/customXml" ds:itemID="{3AF13F2D-7E16-473E-B2D1-ADA72D377BEF}">
  <ds:schemaRefs>
    <ds:schemaRef ds:uri="http://schemas.microsoft.com/office/2006/documentManagement/types"/>
    <ds:schemaRef ds:uri="http://purl.org/dc/elements/1.1/"/>
    <ds:schemaRef ds:uri="http://schemas.microsoft.com/office/2006/metadata/properties"/>
    <ds:schemaRef ds:uri="http://purl.org/dc/dcmitype/"/>
    <ds:schemaRef ds:uri="9d0b55f4-2809-4223-a844-fa6629e52ccf"/>
    <ds:schemaRef ds:uri="ceb83293-b345-4390-bc80-103e4e7bf209"/>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5CD01D-D3C5-4324-9964-E55AC08EDA43}">
  <ds:schemaRefs>
    <ds:schemaRef ds:uri="http://schemas.microsoft.com/sharepoint/v3/contenttype/forms"/>
  </ds:schemaRefs>
</ds:datastoreItem>
</file>

<file path=customXml/itemProps4.xml><?xml version="1.0" encoding="utf-8"?>
<ds:datastoreItem xmlns:ds="http://schemas.openxmlformats.org/officeDocument/2006/customXml" ds:itemID="{0F0350C3-CA0C-40B3-AFDC-1509D4196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b55f4-2809-4223-a844-fa6629e52ccf"/>
    <ds:schemaRef ds:uri="ceb83293-b345-4390-bc80-103e4e7bf2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11539</TotalTime>
  <Words>11132</Words>
  <Application>Microsoft Office PowerPoint</Application>
  <PresentationFormat>Grand écran</PresentationFormat>
  <Paragraphs>1018</Paragraphs>
  <Slides>72</Slides>
  <Notes>72</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72</vt:i4>
      </vt:variant>
    </vt:vector>
  </HeadingPairs>
  <TitlesOfParts>
    <vt:vector size="85" baseType="lpstr">
      <vt:lpstr>Arial</vt:lpstr>
      <vt:lpstr>Arial Unicode MS</vt:lpstr>
      <vt:lpstr>Calibri</vt:lpstr>
      <vt:lpstr>Calibri Light</vt:lpstr>
      <vt:lpstr>Open Sans</vt:lpstr>
      <vt:lpstr>Symbol</vt:lpstr>
      <vt:lpstr>Verdana</vt:lpstr>
      <vt:lpstr>Webdings</vt:lpstr>
      <vt:lpstr>Wingdings</vt:lpstr>
      <vt:lpstr>Wingdings 3</vt:lpstr>
      <vt:lpstr>Erasmus  +</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Erasmus Mundus 2021-2027</vt:lpstr>
      <vt:lpstr>Opportunités pour les EES</vt:lpstr>
      <vt:lpstr>Opportunités pour les étudiants</vt:lpstr>
      <vt:lpstr>Appel à candidature : Erasmus Mundus Design Measures (EMDM)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Appel à candidatures : Master conjoint Erasmus Mundus (EMJM)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Erasmus Mundus : ressources</vt:lpstr>
      <vt:lpstr>Erasmus Mundus : ressources</vt:lpstr>
      <vt:lpstr>Session de questions/réponses Organisée par l’Agence Erasmus+ France, en présence de l’Agence exécutive EACEA </vt:lpstr>
      <vt:lpstr>Présentation PowerPoint</vt:lpstr>
      <vt:lpstr>Présentation PowerPoint</vt:lpstr>
      <vt:lpstr>Appel à candidature : Erasmus Mundus Design Measures (EMDM)</vt:lpstr>
      <vt:lpstr>Présentation PowerPoint</vt:lpstr>
      <vt:lpstr>Présentation PowerPoint</vt:lpstr>
      <vt:lpstr>Présentation PowerPoint</vt:lpstr>
      <vt:lpstr>Présentation PowerPoint</vt:lpstr>
      <vt:lpstr>Appel à candidatures : Master conjoint Erasmus Mundus (EMJM)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CARRET Frederic</dc:creator>
  <cp:lastModifiedBy>Morgane Praud</cp:lastModifiedBy>
  <cp:revision>762</cp:revision>
  <cp:lastPrinted>2021-03-03T08:02:23Z</cp:lastPrinted>
  <dcterms:created xsi:type="dcterms:W3CDTF">2020-06-02T12:14:01Z</dcterms:created>
  <dcterms:modified xsi:type="dcterms:W3CDTF">2021-03-26T16:26:03Z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0x010100CBE3697217D0CA4AB9DDC436D94D63E2</vt:lpwstr>
  </property>
</Properties>
</file>